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handoutMasterIdLst>
    <p:handoutMasterId r:id="rId46"/>
  </p:handoutMasterIdLst>
  <p:sldIdLst>
    <p:sldId id="256" r:id="rId2"/>
    <p:sldId id="260" r:id="rId3"/>
    <p:sldId id="275" r:id="rId4"/>
    <p:sldId id="280" r:id="rId5"/>
    <p:sldId id="309" r:id="rId6"/>
    <p:sldId id="293" r:id="rId7"/>
    <p:sldId id="279" r:id="rId8"/>
    <p:sldId id="276" r:id="rId9"/>
    <p:sldId id="294" r:id="rId10"/>
    <p:sldId id="277" r:id="rId11"/>
    <p:sldId id="278" r:id="rId12"/>
    <p:sldId id="302" r:id="rId13"/>
    <p:sldId id="305" r:id="rId14"/>
    <p:sldId id="304" r:id="rId15"/>
    <p:sldId id="299" r:id="rId16"/>
    <p:sldId id="311" r:id="rId17"/>
    <p:sldId id="312" r:id="rId18"/>
    <p:sldId id="313" r:id="rId19"/>
    <p:sldId id="310" r:id="rId20"/>
    <p:sldId id="297" r:id="rId21"/>
    <p:sldId id="308" r:id="rId22"/>
    <p:sldId id="306" r:id="rId23"/>
    <p:sldId id="325" r:id="rId24"/>
    <p:sldId id="296" r:id="rId25"/>
    <p:sldId id="315" r:id="rId26"/>
    <p:sldId id="316" r:id="rId27"/>
    <p:sldId id="317" r:id="rId28"/>
    <p:sldId id="318" r:id="rId29"/>
    <p:sldId id="319" r:id="rId30"/>
    <p:sldId id="262" r:id="rId31"/>
    <p:sldId id="257" r:id="rId32"/>
    <p:sldId id="259" r:id="rId33"/>
    <p:sldId id="263" r:id="rId34"/>
    <p:sldId id="320" r:id="rId35"/>
    <p:sldId id="264" r:id="rId36"/>
    <p:sldId id="322" r:id="rId37"/>
    <p:sldId id="300" r:id="rId38"/>
    <p:sldId id="323" r:id="rId39"/>
    <p:sldId id="321" r:id="rId40"/>
    <p:sldId id="267" r:id="rId41"/>
    <p:sldId id="324" r:id="rId42"/>
    <p:sldId id="292" r:id="rId43"/>
    <p:sldId id="289" r:id="rId44"/>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1" d="100"/>
          <a:sy n="101" d="100"/>
        </p:scale>
        <p:origin x="-1096"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68"/>
    </p:cViewPr>
  </p:sorter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presProps" Target="presProps.xml"/><Relationship Id="rId49"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heme" Target="theme/theme1.xml"/><Relationship Id="rId5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D6F401-63E0-544A-8D17-7D0004FD5684}" type="datetimeFigureOut">
              <a:rPr lang="fr-FR" smtClean="0"/>
              <a:t>22/11/16</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504B744-8B7F-5142-A134-341EF172E1C0}" type="slidenum">
              <a:rPr lang="fr-FR" smtClean="0"/>
              <a:t>‹#›</a:t>
            </a:fld>
            <a:endParaRPr lang="fr-FR"/>
          </a:p>
        </p:txBody>
      </p:sp>
    </p:spTree>
    <p:extLst>
      <p:ext uri="{BB962C8B-B14F-4D97-AF65-F5344CB8AC3E}">
        <p14:creationId xmlns:p14="http://schemas.microsoft.com/office/powerpoint/2010/main" val="4067681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C8FC16-988D-5A48-B05F-6F8AA9F0CB6F}" type="datetimeFigureOut">
              <a:rPr lang="fr-FR" smtClean="0"/>
              <a:t>22/11/16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4088C8-0E9F-124D-BB49-E6B813497DF6}" type="slidenum">
              <a:rPr lang="fr-FR" smtClean="0"/>
              <a:t>‹#›</a:t>
            </a:fld>
            <a:endParaRPr lang="fr-FR"/>
          </a:p>
        </p:txBody>
      </p:sp>
    </p:spTree>
    <p:extLst>
      <p:ext uri="{BB962C8B-B14F-4D97-AF65-F5344CB8AC3E}">
        <p14:creationId xmlns:p14="http://schemas.microsoft.com/office/powerpoint/2010/main" val="190050124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 Id="rId3" Type="http://schemas.openxmlformats.org/officeDocument/2006/relationships/hyperlink" Target="https://fr.wikipedia.org/wiki/Probabilit%C3%A9s"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18C863AA-0A38-4A78-B7E5-1E90F4C2B78C}" type="slidenum">
              <a:rPr lang="en-GB" sz="2200">
                <a:latin typeface="Times New Roman" panose="02020603050405020304" pitchFamily="18" charset="0"/>
              </a:rPr>
              <a:pPr>
                <a:spcBef>
                  <a:spcPct val="0"/>
                </a:spcBef>
              </a:pPr>
              <a:t>8</a:t>
            </a:fld>
            <a:endParaRPr lang="en-GB" sz="2200">
              <a:latin typeface="Times New Roman" panose="02020603050405020304" pitchFamily="18" charset="0"/>
            </a:endParaRPr>
          </a:p>
        </p:txBody>
      </p:sp>
      <p:sp>
        <p:nvSpPr>
          <p:cNvPr id="34819" name="Rectangle 2"/>
          <p:cNvSpPr>
            <a:spLocks noGrp="1" noChangeArrowheads="1"/>
          </p:cNvSpPr>
          <p:nvPr>
            <p:ph type="body" idx="1"/>
          </p:nvPr>
        </p:nvSpPr>
        <p:spPr bwMode="auto">
          <a:xfrm>
            <a:off x="914400" y="4346575"/>
            <a:ext cx="5029200" cy="38496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726" tIns="45058" rIns="91726" bIns="45058"/>
          <a:lstStyle/>
          <a:p>
            <a:pPr eaLnBrk="1" hangingPunct="1">
              <a:spcBef>
                <a:spcPct val="0"/>
              </a:spcBef>
            </a:pPr>
            <a:r>
              <a:rPr lang="en-AU" dirty="0" smtClean="0">
                <a:ea typeface="ＭＳ Ｐゴシック" panose="020B0600070205080204" pitchFamily="34" charset="-128"/>
              </a:rPr>
              <a:t>Sackett DL, Rosenberg WMC, </a:t>
            </a:r>
            <a:r>
              <a:rPr lang="en-AU" dirty="0" err="1" smtClean="0">
                <a:ea typeface="ＭＳ Ｐゴシック" panose="020B0600070205080204" pitchFamily="34" charset="-128"/>
              </a:rPr>
              <a:t>Gray</a:t>
            </a:r>
            <a:r>
              <a:rPr lang="en-AU" dirty="0" smtClean="0">
                <a:ea typeface="ＭＳ Ｐゴシック" panose="020B0600070205080204" pitchFamily="34" charset="-128"/>
              </a:rPr>
              <a:t> JAM, Haynes RB, Richardson WS: Evidence based medicine: what it is and what it isn’t. BMJ 1996;312:71-2.</a:t>
            </a:r>
          </a:p>
          <a:p>
            <a:pPr eaLnBrk="1" hangingPunct="1">
              <a:spcBef>
                <a:spcPct val="0"/>
              </a:spcBef>
            </a:pPr>
            <a:endParaRPr lang="en-AU" dirty="0" smtClean="0">
              <a:ea typeface="ＭＳ Ｐゴシック" panose="020B0600070205080204" pitchFamily="34" charset="-128"/>
            </a:endParaRPr>
          </a:p>
          <a:p>
            <a:pPr eaLnBrk="1" hangingPunct="1">
              <a:spcBef>
                <a:spcPct val="0"/>
              </a:spcBef>
            </a:pPr>
            <a:r>
              <a:rPr lang="en-AU" dirty="0" smtClean="0">
                <a:ea typeface="ＭＳ Ｐゴシック" panose="020B0600070205080204" pitchFamily="34" charset="-128"/>
              </a:rPr>
              <a:t>This definition of what EBM is and isn’t has gained wide acceptance and made it easier for us to get our points across.</a:t>
            </a:r>
          </a:p>
          <a:p>
            <a:pPr eaLnBrk="1" hangingPunct="1">
              <a:spcBef>
                <a:spcPct val="0"/>
              </a:spcBef>
            </a:pPr>
            <a:r>
              <a:rPr lang="en-AU" dirty="0" err="1" smtClean="0">
                <a:ea typeface="ＭＳ Ｐゴシック" panose="020B0600070205080204" pitchFamily="34" charset="-128"/>
              </a:rPr>
              <a:t>Dans</a:t>
            </a:r>
            <a:r>
              <a:rPr lang="en-AU" dirty="0" smtClean="0">
                <a:ea typeface="ＭＳ Ｐゴシック" panose="020B0600070205080204" pitchFamily="34" charset="-128"/>
              </a:rPr>
              <a:t> la pratique de la </a:t>
            </a:r>
            <a:r>
              <a:rPr lang="en-AU" dirty="0" err="1" smtClean="0">
                <a:ea typeface="ＭＳ Ｐゴシック" panose="020B0600070205080204" pitchFamily="34" charset="-128"/>
              </a:rPr>
              <a:t>médecine</a:t>
            </a:r>
            <a:r>
              <a:rPr lang="en-AU" dirty="0" smtClean="0">
                <a:ea typeface="ＭＳ Ｐゴシック" panose="020B0600070205080204" pitchFamily="34" charset="-128"/>
              </a:rPr>
              <a:t> </a:t>
            </a:r>
            <a:r>
              <a:rPr lang="en-AU" dirty="0" err="1" smtClean="0">
                <a:ea typeface="ＭＳ Ｐゴシック" panose="020B0600070205080204" pitchFamily="34" charset="-128"/>
              </a:rPr>
              <a:t>fondée</a:t>
            </a:r>
            <a:r>
              <a:rPr lang="en-AU" dirty="0" smtClean="0">
                <a:ea typeface="ＭＳ Ｐゴシック" panose="020B0600070205080204" pitchFamily="34" charset="-128"/>
              </a:rPr>
              <a:t> </a:t>
            </a:r>
            <a:r>
              <a:rPr lang="en-AU" dirty="0" err="1" smtClean="0">
                <a:ea typeface="ＭＳ Ｐゴシック" panose="020B0600070205080204" pitchFamily="34" charset="-128"/>
              </a:rPr>
              <a:t>sur</a:t>
            </a:r>
            <a:r>
              <a:rPr lang="en-AU" dirty="0" smtClean="0">
                <a:ea typeface="ＭＳ Ｐゴシック" panose="020B0600070205080204" pitchFamily="34" charset="-128"/>
              </a:rPr>
              <a:t> les </a:t>
            </a:r>
            <a:r>
              <a:rPr lang="en-AU" dirty="0" err="1" smtClean="0">
                <a:ea typeface="ＭＳ Ｐゴシック" panose="020B0600070205080204" pitchFamily="34" charset="-128"/>
              </a:rPr>
              <a:t>faits</a:t>
            </a:r>
            <a:r>
              <a:rPr lang="en-AU" dirty="0" smtClean="0">
                <a:ea typeface="ＭＳ Ｐゴシック" panose="020B0600070205080204" pitchFamily="34" charset="-128"/>
              </a:rPr>
              <a:t> </a:t>
            </a:r>
            <a:r>
              <a:rPr lang="en-AU" dirty="0" err="1" smtClean="0">
                <a:ea typeface="ＭＳ Ｐゴシック" panose="020B0600070205080204" pitchFamily="34" charset="-128"/>
              </a:rPr>
              <a:t>probants</a:t>
            </a:r>
            <a:r>
              <a:rPr lang="en-AU" dirty="0" smtClean="0">
                <a:ea typeface="ＭＳ Ｐゴシック" panose="020B0600070205080204" pitchFamily="34" charset="-128"/>
              </a:rPr>
              <a:t> la</a:t>
            </a:r>
            <a:r>
              <a:rPr lang="en-AU" baseline="0" dirty="0" smtClean="0">
                <a:ea typeface="ＭＳ Ｐゴシック" panose="020B0600070205080204" pitchFamily="34" charset="-128"/>
              </a:rPr>
              <a:t> prevue </a:t>
            </a:r>
            <a:r>
              <a:rPr lang="en-AU" baseline="0" dirty="0" err="1" smtClean="0">
                <a:ea typeface="ＭＳ Ｐゴシック" panose="020B0600070205080204" pitchFamily="34" charset="-128"/>
              </a:rPr>
              <a:t>seule</a:t>
            </a:r>
            <a:r>
              <a:rPr lang="en-AU" baseline="0" dirty="0" smtClean="0">
                <a:ea typeface="ＭＳ Ｐゴシック" panose="020B0600070205080204" pitchFamily="34" charset="-128"/>
              </a:rPr>
              <a:t> </a:t>
            </a:r>
            <a:r>
              <a:rPr lang="en-AU" baseline="0" dirty="0" err="1" smtClean="0">
                <a:ea typeface="ＭＳ Ｐゴシック" panose="020B0600070205080204" pitchFamily="34" charset="-128"/>
              </a:rPr>
              <a:t>n’est</a:t>
            </a:r>
            <a:r>
              <a:rPr lang="en-AU" baseline="0" dirty="0" smtClean="0">
                <a:ea typeface="ＭＳ Ｐゴシック" panose="020B0600070205080204" pitchFamily="34" charset="-128"/>
              </a:rPr>
              <a:t> </a:t>
            </a:r>
            <a:r>
              <a:rPr lang="en-AU" baseline="0" dirty="0" err="1" smtClean="0">
                <a:ea typeface="ＭＳ Ｐゴシック" panose="020B0600070205080204" pitchFamily="34" charset="-128"/>
              </a:rPr>
              <a:t>jamais</a:t>
            </a:r>
            <a:r>
              <a:rPr lang="en-AU" baseline="0" dirty="0" smtClean="0">
                <a:ea typeface="ＭＳ Ｐゴシック" panose="020B0600070205080204" pitchFamily="34" charset="-128"/>
              </a:rPr>
              <a:t> </a:t>
            </a:r>
            <a:r>
              <a:rPr lang="en-AU" baseline="0" dirty="0" err="1" smtClean="0">
                <a:ea typeface="ＭＳ Ｐゴシック" panose="020B0600070205080204" pitchFamily="34" charset="-128"/>
              </a:rPr>
              <a:t>siffisante</a:t>
            </a:r>
            <a:r>
              <a:rPr lang="en-AU" baseline="0" dirty="0" smtClean="0">
                <a:ea typeface="ＭＳ Ｐゴシック" panose="020B0600070205080204" pitchFamily="34" charset="-128"/>
              </a:rPr>
              <a:t> </a:t>
            </a:r>
            <a:r>
              <a:rPr lang="en-AU" baseline="0" dirty="0" err="1" smtClean="0">
                <a:ea typeface="ＭＳ Ｐゴシック" panose="020B0600070205080204" pitchFamily="34" charset="-128"/>
              </a:rPr>
              <a:t>que</a:t>
            </a:r>
            <a:r>
              <a:rPr lang="en-AU" baseline="0" dirty="0" smtClean="0">
                <a:ea typeface="ＭＳ Ｐゴシック" panose="020B0600070205080204" pitchFamily="34" charset="-128"/>
              </a:rPr>
              <a:t> pour passer à </a:t>
            </a:r>
            <a:r>
              <a:rPr lang="en-AU" baseline="0" dirty="0" err="1" smtClean="0">
                <a:ea typeface="ＭＳ Ｐゴシック" panose="020B0600070205080204" pitchFamily="34" charset="-128"/>
              </a:rPr>
              <a:t>l’action</a:t>
            </a:r>
            <a:r>
              <a:rPr lang="en-AU" baseline="0" dirty="0" smtClean="0">
                <a:ea typeface="ＭＳ Ｐゴシック" panose="020B0600070205080204" pitchFamily="34" charset="-128"/>
              </a:rPr>
              <a:t>, </a:t>
            </a:r>
            <a:r>
              <a:rPr lang="en-AU" baseline="0" dirty="0" err="1" smtClean="0">
                <a:ea typeface="ＭＳ Ｐゴシック" panose="020B0600070205080204" pitchFamily="34" charset="-128"/>
              </a:rPr>
              <a:t>il</a:t>
            </a:r>
            <a:r>
              <a:rPr lang="en-AU" baseline="0" dirty="0" smtClean="0">
                <a:ea typeface="ＭＳ Ｐゴシック" panose="020B0600070205080204" pitchFamily="34" charset="-128"/>
              </a:rPr>
              <a:t> </a:t>
            </a:r>
            <a:r>
              <a:rPr lang="en-AU" baseline="0" dirty="0" err="1" smtClean="0">
                <a:ea typeface="ＭＳ Ｐゴシック" panose="020B0600070205080204" pitchFamily="34" charset="-128"/>
              </a:rPr>
              <a:t>faut</a:t>
            </a:r>
            <a:r>
              <a:rPr lang="en-AU" baseline="0" dirty="0" smtClean="0">
                <a:ea typeface="ＭＳ Ｐゴシック" panose="020B0600070205080204" pitchFamily="34" charset="-128"/>
              </a:rPr>
              <a:t> </a:t>
            </a:r>
            <a:r>
              <a:rPr lang="en-AU" baseline="0" dirty="0" err="1" smtClean="0">
                <a:ea typeface="ＭＳ Ｐゴシック" panose="020B0600070205080204" pitchFamily="34" charset="-128"/>
              </a:rPr>
              <a:t>tenir</a:t>
            </a:r>
            <a:r>
              <a:rPr lang="en-AU" baseline="0" dirty="0" smtClean="0">
                <a:ea typeface="ＭＳ Ｐゴシック" panose="020B0600070205080204" pitchFamily="34" charset="-128"/>
              </a:rPr>
              <a:t> </a:t>
            </a:r>
            <a:r>
              <a:rPr lang="en-AU" baseline="0" dirty="0" err="1" smtClean="0">
                <a:ea typeface="ＭＳ Ｐゴシック" panose="020B0600070205080204" pitchFamily="34" charset="-128"/>
              </a:rPr>
              <a:t>compte</a:t>
            </a:r>
            <a:r>
              <a:rPr lang="en-AU" baseline="0" dirty="0" smtClean="0">
                <a:ea typeface="ＭＳ Ｐゴシック" panose="020B0600070205080204" pitchFamily="34" charset="-128"/>
              </a:rPr>
              <a:t> du context.</a:t>
            </a:r>
            <a:endParaRPr lang="en-AU" dirty="0" smtClean="0">
              <a:ea typeface="ＭＳ Ｐゴシック" panose="020B0600070205080204" pitchFamily="34" charset="-128"/>
            </a:endParaRPr>
          </a:p>
        </p:txBody>
      </p:sp>
      <p:sp>
        <p:nvSpPr>
          <p:cNvPr id="34820" name="Rectangle 3"/>
          <p:cNvSpPr>
            <a:spLocks noGrp="1" noRot="1" noChangeAspect="1" noChangeArrowheads="1" noTextEdit="1"/>
          </p:cNvSpPr>
          <p:nvPr>
            <p:ph type="sldImg"/>
          </p:nvPr>
        </p:nvSpPr>
        <p:spPr bwMode="auto">
          <a:xfrm>
            <a:off x="1293813" y="796925"/>
            <a:ext cx="4273550" cy="3205163"/>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436061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Nous devons interpréter  les résultats</a:t>
            </a:r>
            <a:r>
              <a:rPr lang="fr-FR" baseline="0" dirty="0" smtClean="0"/>
              <a:t>  de l’étude à la lumière  de toutes les étapes de celle-ci. Les prémisses majeures </a:t>
            </a:r>
            <a:r>
              <a:rPr lang="fr-FR" baseline="0" smtClean="0"/>
              <a:t>et mineures.</a:t>
            </a:r>
            <a:endParaRPr lang="fr-FR" dirty="0"/>
          </a:p>
        </p:txBody>
      </p:sp>
      <p:sp>
        <p:nvSpPr>
          <p:cNvPr id="4" name="Espace réservé du numéro de diapositive 3"/>
          <p:cNvSpPr>
            <a:spLocks noGrp="1"/>
          </p:cNvSpPr>
          <p:nvPr>
            <p:ph type="sldNum" sz="quarter" idx="10"/>
          </p:nvPr>
        </p:nvSpPr>
        <p:spPr/>
        <p:txBody>
          <a:bodyPr/>
          <a:lstStyle/>
          <a:p>
            <a:fld id="{103C07A8-36A6-AC41-98D0-6FEEF1174952}" type="slidenum">
              <a:rPr lang="fr-FR" smtClean="0"/>
              <a:t>10</a:t>
            </a:fld>
            <a:endParaRPr lang="fr-FR"/>
          </a:p>
        </p:txBody>
      </p:sp>
    </p:spTree>
    <p:extLst>
      <p:ext uri="{BB962C8B-B14F-4D97-AF65-F5344CB8AC3E}">
        <p14:creationId xmlns:p14="http://schemas.microsoft.com/office/powerpoint/2010/main" val="434736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dirty="0" smtClean="0">
                <a:solidFill>
                  <a:schemeClr val="tx1"/>
                </a:solidFill>
                <a:latin typeface="+mn-lt"/>
                <a:ea typeface="+mn-ea"/>
                <a:cs typeface="+mn-cs"/>
              </a:rPr>
              <a:t>L'</a:t>
            </a:r>
            <a:r>
              <a:rPr lang="fr-FR" sz="1200" b="1" kern="1200" dirty="0" smtClean="0">
                <a:solidFill>
                  <a:schemeClr val="tx1"/>
                </a:solidFill>
                <a:latin typeface="+mn-lt"/>
                <a:ea typeface="+mn-ea"/>
                <a:cs typeface="+mn-cs"/>
              </a:rPr>
              <a:t>induction</a:t>
            </a:r>
            <a:r>
              <a:rPr lang="fr-FR" sz="1200" b="0" kern="1200" dirty="0" smtClean="0">
                <a:solidFill>
                  <a:schemeClr val="tx1"/>
                </a:solidFill>
                <a:latin typeface="+mn-lt"/>
                <a:ea typeface="+mn-ea"/>
                <a:cs typeface="+mn-cs"/>
              </a:rPr>
              <a:t> est historiquement le nom utilisé pour signifier un genre de raisonnement qui se propose de chercher des lois générales à partir de l'observation de faits particuliers, sur une base </a:t>
            </a:r>
            <a:r>
              <a:rPr lang="fr-FR" sz="1200" b="0" kern="1200" dirty="0" smtClean="0">
                <a:solidFill>
                  <a:schemeClr val="tx1"/>
                </a:solidFill>
                <a:latin typeface="+mn-lt"/>
                <a:ea typeface="+mn-ea"/>
                <a:cs typeface="+mn-cs"/>
                <a:hlinkClick r:id="rId3"/>
              </a:rPr>
              <a:t>probabiliste.</a:t>
            </a:r>
            <a:endParaRPr lang="fr-FR" dirty="0"/>
          </a:p>
        </p:txBody>
      </p:sp>
      <p:sp>
        <p:nvSpPr>
          <p:cNvPr id="4" name="Espace réservé du numéro de diapositive 3"/>
          <p:cNvSpPr>
            <a:spLocks noGrp="1"/>
          </p:cNvSpPr>
          <p:nvPr>
            <p:ph type="sldNum" sz="quarter" idx="10"/>
          </p:nvPr>
        </p:nvSpPr>
        <p:spPr/>
        <p:txBody>
          <a:bodyPr/>
          <a:lstStyle/>
          <a:p>
            <a:fld id="{103C07A8-36A6-AC41-98D0-6FEEF1174952}" type="slidenum">
              <a:rPr lang="fr-FR" smtClean="0"/>
              <a:t>11</a:t>
            </a:fld>
            <a:endParaRPr lang="fr-FR"/>
          </a:p>
        </p:txBody>
      </p:sp>
    </p:spTree>
    <p:extLst>
      <p:ext uri="{BB962C8B-B14F-4D97-AF65-F5344CB8AC3E}">
        <p14:creationId xmlns:p14="http://schemas.microsoft.com/office/powerpoint/2010/main" val="2594003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Je vais essayer tout en en parlant toujours de ne pas mettre l’accent </a:t>
            </a:r>
            <a:r>
              <a:rPr lang="fr-FR" smtClean="0"/>
              <a:t>sur Bayes.</a:t>
            </a:r>
            <a:endParaRPr lang="fr-FR"/>
          </a:p>
        </p:txBody>
      </p:sp>
      <p:sp>
        <p:nvSpPr>
          <p:cNvPr id="4" name="Espace réservé du numéro de diapositive 3"/>
          <p:cNvSpPr>
            <a:spLocks noGrp="1"/>
          </p:cNvSpPr>
          <p:nvPr>
            <p:ph type="sldNum" sz="quarter" idx="10"/>
          </p:nvPr>
        </p:nvSpPr>
        <p:spPr/>
        <p:txBody>
          <a:bodyPr/>
          <a:lstStyle/>
          <a:p>
            <a:fld id="{DDA08A9A-1B91-374F-B208-BA87107A62F4}" type="slidenum">
              <a:rPr lang="fr-FR" smtClean="0"/>
              <a:t>14</a:t>
            </a:fld>
            <a:endParaRPr lang="fr-FR"/>
          </a:p>
        </p:txBody>
      </p:sp>
    </p:spTree>
    <p:extLst>
      <p:ext uri="{BB962C8B-B14F-4D97-AF65-F5344CB8AC3E}">
        <p14:creationId xmlns:p14="http://schemas.microsoft.com/office/powerpoint/2010/main" val="2475992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A08A9A-1B91-374F-B208-BA87107A62F4}" type="slidenum">
              <a:rPr lang="fr-FR" smtClean="0"/>
              <a:t>18</a:t>
            </a:fld>
            <a:endParaRPr lang="fr-FR"/>
          </a:p>
        </p:txBody>
      </p:sp>
    </p:spTree>
    <p:extLst>
      <p:ext uri="{BB962C8B-B14F-4D97-AF65-F5344CB8AC3E}">
        <p14:creationId xmlns:p14="http://schemas.microsoft.com/office/powerpoint/2010/main" val="2509365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r>
              <a:rPr lang="fr-FR" dirty="0" smtClean="0"/>
              <a:t>C’est la probabilité  de quelque chose qui va survenir ou qui existe déjà au moment présent, divisée par la probabilité que ce quelque chose ne va pas survenir ou n’existe pas au moment présent.</a:t>
            </a:r>
          </a:p>
          <a:p>
            <a:r>
              <a:rPr lang="fr-FR" dirty="0" smtClean="0"/>
              <a:t>Probabilité d’avoir</a:t>
            </a:r>
            <a:r>
              <a:rPr lang="fr-FR" baseline="0" dirty="0" smtClean="0"/>
              <a:t> la maladie sur la probabilité de ne pas avoir la maladie.</a:t>
            </a:r>
            <a:endParaRPr lang="fr-FR" dirty="0"/>
          </a:p>
        </p:txBody>
      </p:sp>
      <p:sp>
        <p:nvSpPr>
          <p:cNvPr id="4" name="Espace réservé du numéro de diapositive 3"/>
          <p:cNvSpPr>
            <a:spLocks noGrp="1"/>
          </p:cNvSpPr>
          <p:nvPr>
            <p:ph type="sldNum" sz="quarter" idx="10"/>
          </p:nvPr>
        </p:nvSpPr>
        <p:spPr/>
        <p:txBody>
          <a:bodyPr/>
          <a:lstStyle/>
          <a:p>
            <a:fld id="{DDA08A9A-1B91-374F-B208-BA87107A62F4}" type="slidenum">
              <a:rPr lang="fr-FR" smtClean="0"/>
              <a:t>19</a:t>
            </a:fld>
            <a:endParaRPr lang="fr-FR"/>
          </a:p>
        </p:txBody>
      </p:sp>
    </p:spTree>
    <p:extLst>
      <p:ext uri="{BB962C8B-B14F-4D97-AF65-F5344CB8AC3E}">
        <p14:creationId xmlns:p14="http://schemas.microsoft.com/office/powerpoint/2010/main" val="3444456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0611000-BEDF-3B40-A649-D93B6A769929}" type="datetime1">
              <a:rPr lang="fr-BE" smtClean="0"/>
              <a:t>22/11/16</a:t>
            </a:fld>
            <a:endParaRPr lang="fr-FR"/>
          </a:p>
        </p:txBody>
      </p:sp>
      <p:sp>
        <p:nvSpPr>
          <p:cNvPr id="5" name="Espace réservé du pied de page 4"/>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a:t>
            </a:fld>
            <a:endParaRPr lang="fr-FR"/>
          </a:p>
        </p:txBody>
      </p:sp>
    </p:spTree>
    <p:extLst>
      <p:ext uri="{BB962C8B-B14F-4D97-AF65-F5344CB8AC3E}">
        <p14:creationId xmlns:p14="http://schemas.microsoft.com/office/powerpoint/2010/main" val="4267243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4A61B1D-B5D5-4C4D-8334-E8CC01344CD4}" type="datetime1">
              <a:rPr lang="fr-BE" smtClean="0"/>
              <a:t>22/11/16</a:t>
            </a:fld>
            <a:endParaRPr lang="fr-FR"/>
          </a:p>
        </p:txBody>
      </p:sp>
      <p:sp>
        <p:nvSpPr>
          <p:cNvPr id="5" name="Espace réservé du pied de page 4"/>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a:t>
            </a:fld>
            <a:endParaRPr lang="fr-FR"/>
          </a:p>
        </p:txBody>
      </p:sp>
    </p:spTree>
    <p:extLst>
      <p:ext uri="{BB962C8B-B14F-4D97-AF65-F5344CB8AC3E}">
        <p14:creationId xmlns:p14="http://schemas.microsoft.com/office/powerpoint/2010/main" val="360237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A2B0383-380E-C74B-9B7C-F7D2051EAA69}" type="datetime1">
              <a:rPr lang="fr-BE" smtClean="0"/>
              <a:t>22/11/16</a:t>
            </a:fld>
            <a:endParaRPr lang="fr-FR"/>
          </a:p>
        </p:txBody>
      </p:sp>
      <p:sp>
        <p:nvSpPr>
          <p:cNvPr id="5" name="Espace réservé du pied de page 4"/>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a:t>
            </a:fld>
            <a:endParaRPr lang="fr-FR"/>
          </a:p>
        </p:txBody>
      </p:sp>
    </p:spTree>
    <p:extLst>
      <p:ext uri="{BB962C8B-B14F-4D97-AF65-F5344CB8AC3E}">
        <p14:creationId xmlns:p14="http://schemas.microsoft.com/office/powerpoint/2010/main" val="1745893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C31DE71-5299-EF48-8C25-99AB38481688}" type="datetime1">
              <a:rPr lang="fr-BE" smtClean="0"/>
              <a:t>22/11/16</a:t>
            </a:fld>
            <a:endParaRPr lang="fr-FR"/>
          </a:p>
        </p:txBody>
      </p:sp>
      <p:sp>
        <p:nvSpPr>
          <p:cNvPr id="5" name="Espace réservé du pied de page 4"/>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a:t>
            </a:fld>
            <a:endParaRPr lang="fr-FR"/>
          </a:p>
        </p:txBody>
      </p:sp>
    </p:spTree>
    <p:extLst>
      <p:ext uri="{BB962C8B-B14F-4D97-AF65-F5344CB8AC3E}">
        <p14:creationId xmlns:p14="http://schemas.microsoft.com/office/powerpoint/2010/main" val="3254333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E9984AA-C9A3-C047-8A54-A4177FB1A5B2}" type="datetime1">
              <a:rPr lang="fr-BE" smtClean="0"/>
              <a:t>22/11/16</a:t>
            </a:fld>
            <a:endParaRPr lang="fr-FR"/>
          </a:p>
        </p:txBody>
      </p:sp>
      <p:sp>
        <p:nvSpPr>
          <p:cNvPr id="5" name="Espace réservé du pied de page 4"/>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a:t>
            </a:fld>
            <a:endParaRPr lang="fr-FR"/>
          </a:p>
        </p:txBody>
      </p:sp>
    </p:spTree>
    <p:extLst>
      <p:ext uri="{BB962C8B-B14F-4D97-AF65-F5344CB8AC3E}">
        <p14:creationId xmlns:p14="http://schemas.microsoft.com/office/powerpoint/2010/main" val="965516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52E8D92-4AD8-244F-9D6E-4CA90B8B5A40}" type="datetime1">
              <a:rPr lang="fr-BE" smtClean="0"/>
              <a:t>22/11/16</a:t>
            </a:fld>
            <a:endParaRPr lang="fr-FR"/>
          </a:p>
        </p:txBody>
      </p:sp>
      <p:sp>
        <p:nvSpPr>
          <p:cNvPr id="6" name="Espace réservé du pied de page 5"/>
          <p:cNvSpPr>
            <a:spLocks noGrp="1"/>
          </p:cNvSpPr>
          <p:nvPr>
            <p:ph type="ftr" sz="quarter" idx="11"/>
          </p:nvPr>
        </p:nvSpPr>
        <p:spPr/>
        <p:txBody>
          <a:bodyPr/>
          <a:lstStyle/>
          <a:p>
            <a:r>
              <a:rPr lang="fr-FR" smtClean="0"/>
              <a:t>ASMA</a:t>
            </a:r>
            <a:endParaRPr lang="fr-FR"/>
          </a:p>
        </p:txBody>
      </p:sp>
      <p:sp>
        <p:nvSpPr>
          <p:cNvPr id="7" name="Espace réservé du numéro de diapositive 6"/>
          <p:cNvSpPr>
            <a:spLocks noGrp="1"/>
          </p:cNvSpPr>
          <p:nvPr>
            <p:ph type="sldNum" sz="quarter" idx="12"/>
          </p:nvPr>
        </p:nvSpPr>
        <p:spPr/>
        <p:txBody>
          <a:bodyPr/>
          <a:lstStyle/>
          <a:p>
            <a:fld id="{B7799B2F-7064-B946-854D-745FAA527B9C}" type="slidenum">
              <a:rPr lang="fr-FR" smtClean="0"/>
              <a:t>‹#›</a:t>
            </a:fld>
            <a:endParaRPr lang="fr-FR"/>
          </a:p>
        </p:txBody>
      </p:sp>
    </p:spTree>
    <p:extLst>
      <p:ext uri="{BB962C8B-B14F-4D97-AF65-F5344CB8AC3E}">
        <p14:creationId xmlns:p14="http://schemas.microsoft.com/office/powerpoint/2010/main" val="759060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D8FB6DD-22A8-804C-BE85-E98CC2C6A18F}" type="datetime1">
              <a:rPr lang="fr-BE" smtClean="0"/>
              <a:t>22/11/16</a:t>
            </a:fld>
            <a:endParaRPr lang="fr-FR"/>
          </a:p>
        </p:txBody>
      </p:sp>
      <p:sp>
        <p:nvSpPr>
          <p:cNvPr id="8" name="Espace réservé du pied de page 7"/>
          <p:cNvSpPr>
            <a:spLocks noGrp="1"/>
          </p:cNvSpPr>
          <p:nvPr>
            <p:ph type="ftr" sz="quarter" idx="11"/>
          </p:nvPr>
        </p:nvSpPr>
        <p:spPr/>
        <p:txBody>
          <a:bodyPr/>
          <a:lstStyle/>
          <a:p>
            <a:r>
              <a:rPr lang="fr-FR" smtClean="0"/>
              <a:t>ASMA</a:t>
            </a:r>
            <a:endParaRPr lang="fr-FR"/>
          </a:p>
        </p:txBody>
      </p:sp>
      <p:sp>
        <p:nvSpPr>
          <p:cNvPr id="9" name="Espace réservé du numéro de diapositive 8"/>
          <p:cNvSpPr>
            <a:spLocks noGrp="1"/>
          </p:cNvSpPr>
          <p:nvPr>
            <p:ph type="sldNum" sz="quarter" idx="12"/>
          </p:nvPr>
        </p:nvSpPr>
        <p:spPr/>
        <p:txBody>
          <a:bodyPr/>
          <a:lstStyle/>
          <a:p>
            <a:fld id="{B7799B2F-7064-B946-854D-745FAA527B9C}" type="slidenum">
              <a:rPr lang="fr-FR" smtClean="0"/>
              <a:t>‹#›</a:t>
            </a:fld>
            <a:endParaRPr lang="fr-FR"/>
          </a:p>
        </p:txBody>
      </p:sp>
    </p:spTree>
    <p:extLst>
      <p:ext uri="{BB962C8B-B14F-4D97-AF65-F5344CB8AC3E}">
        <p14:creationId xmlns:p14="http://schemas.microsoft.com/office/powerpoint/2010/main" val="1853724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3C012C8A-4249-E346-BE81-DB3E21F90BD8}" type="datetime1">
              <a:rPr lang="fr-BE" smtClean="0"/>
              <a:t>22/11/16</a:t>
            </a:fld>
            <a:endParaRPr lang="fr-FR"/>
          </a:p>
        </p:txBody>
      </p:sp>
      <p:sp>
        <p:nvSpPr>
          <p:cNvPr id="4" name="Espace réservé du pied de page 3"/>
          <p:cNvSpPr>
            <a:spLocks noGrp="1"/>
          </p:cNvSpPr>
          <p:nvPr>
            <p:ph type="ftr" sz="quarter" idx="11"/>
          </p:nvPr>
        </p:nvSpPr>
        <p:spPr/>
        <p:txBody>
          <a:bodyPr/>
          <a:lstStyle/>
          <a:p>
            <a:r>
              <a:rPr lang="fr-FR" smtClean="0"/>
              <a:t>ASMA</a:t>
            </a:r>
            <a:endParaRPr lang="fr-FR"/>
          </a:p>
        </p:txBody>
      </p:sp>
      <p:sp>
        <p:nvSpPr>
          <p:cNvPr id="5" name="Espace réservé du numéro de diapositive 4"/>
          <p:cNvSpPr>
            <a:spLocks noGrp="1"/>
          </p:cNvSpPr>
          <p:nvPr>
            <p:ph type="sldNum" sz="quarter" idx="12"/>
          </p:nvPr>
        </p:nvSpPr>
        <p:spPr/>
        <p:txBody>
          <a:bodyPr/>
          <a:lstStyle/>
          <a:p>
            <a:fld id="{B7799B2F-7064-B946-854D-745FAA527B9C}" type="slidenum">
              <a:rPr lang="fr-FR" smtClean="0"/>
              <a:t>‹#›</a:t>
            </a:fld>
            <a:endParaRPr lang="fr-FR"/>
          </a:p>
        </p:txBody>
      </p:sp>
    </p:spTree>
    <p:extLst>
      <p:ext uri="{BB962C8B-B14F-4D97-AF65-F5344CB8AC3E}">
        <p14:creationId xmlns:p14="http://schemas.microsoft.com/office/powerpoint/2010/main" val="2413455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D7BE11C-7857-BF45-A580-5F4F88E59EE4}" type="datetime1">
              <a:rPr lang="fr-BE" smtClean="0"/>
              <a:t>22/11/16</a:t>
            </a:fld>
            <a:endParaRPr lang="fr-FR"/>
          </a:p>
        </p:txBody>
      </p:sp>
      <p:sp>
        <p:nvSpPr>
          <p:cNvPr id="3" name="Espace réservé du pied de page 2"/>
          <p:cNvSpPr>
            <a:spLocks noGrp="1"/>
          </p:cNvSpPr>
          <p:nvPr>
            <p:ph type="ftr" sz="quarter" idx="11"/>
          </p:nvPr>
        </p:nvSpPr>
        <p:spPr/>
        <p:txBody>
          <a:bodyPr/>
          <a:lstStyle/>
          <a:p>
            <a:r>
              <a:rPr lang="fr-FR" smtClean="0"/>
              <a:t>ASMA</a:t>
            </a:r>
            <a:endParaRPr lang="fr-FR"/>
          </a:p>
        </p:txBody>
      </p:sp>
      <p:sp>
        <p:nvSpPr>
          <p:cNvPr id="4" name="Espace réservé du numéro de diapositive 3"/>
          <p:cNvSpPr>
            <a:spLocks noGrp="1"/>
          </p:cNvSpPr>
          <p:nvPr>
            <p:ph type="sldNum" sz="quarter" idx="12"/>
          </p:nvPr>
        </p:nvSpPr>
        <p:spPr/>
        <p:txBody>
          <a:bodyPr/>
          <a:lstStyle/>
          <a:p>
            <a:fld id="{B7799B2F-7064-B946-854D-745FAA527B9C}" type="slidenum">
              <a:rPr lang="fr-FR" smtClean="0"/>
              <a:t>‹#›</a:t>
            </a:fld>
            <a:endParaRPr lang="fr-FR"/>
          </a:p>
        </p:txBody>
      </p:sp>
    </p:spTree>
    <p:extLst>
      <p:ext uri="{BB962C8B-B14F-4D97-AF65-F5344CB8AC3E}">
        <p14:creationId xmlns:p14="http://schemas.microsoft.com/office/powerpoint/2010/main" val="3772623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54008DE-22F1-E544-A6BF-E57CCEAC4B01}" type="datetime1">
              <a:rPr lang="fr-BE" smtClean="0"/>
              <a:t>22/11/16</a:t>
            </a:fld>
            <a:endParaRPr lang="fr-FR"/>
          </a:p>
        </p:txBody>
      </p:sp>
      <p:sp>
        <p:nvSpPr>
          <p:cNvPr id="6" name="Espace réservé du pied de page 5"/>
          <p:cNvSpPr>
            <a:spLocks noGrp="1"/>
          </p:cNvSpPr>
          <p:nvPr>
            <p:ph type="ftr" sz="quarter" idx="11"/>
          </p:nvPr>
        </p:nvSpPr>
        <p:spPr/>
        <p:txBody>
          <a:bodyPr/>
          <a:lstStyle/>
          <a:p>
            <a:r>
              <a:rPr lang="fr-FR" smtClean="0"/>
              <a:t>ASMA</a:t>
            </a:r>
            <a:endParaRPr lang="fr-FR"/>
          </a:p>
        </p:txBody>
      </p:sp>
      <p:sp>
        <p:nvSpPr>
          <p:cNvPr id="7" name="Espace réservé du numéro de diapositive 6"/>
          <p:cNvSpPr>
            <a:spLocks noGrp="1"/>
          </p:cNvSpPr>
          <p:nvPr>
            <p:ph type="sldNum" sz="quarter" idx="12"/>
          </p:nvPr>
        </p:nvSpPr>
        <p:spPr/>
        <p:txBody>
          <a:bodyPr/>
          <a:lstStyle/>
          <a:p>
            <a:fld id="{B7799B2F-7064-B946-854D-745FAA527B9C}" type="slidenum">
              <a:rPr lang="fr-FR" smtClean="0"/>
              <a:t>‹#›</a:t>
            </a:fld>
            <a:endParaRPr lang="fr-FR"/>
          </a:p>
        </p:txBody>
      </p:sp>
    </p:spTree>
    <p:extLst>
      <p:ext uri="{BB962C8B-B14F-4D97-AF65-F5344CB8AC3E}">
        <p14:creationId xmlns:p14="http://schemas.microsoft.com/office/powerpoint/2010/main" val="481534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7A04612-061D-5F44-BB57-6AA5FE1FC74C}" type="datetime1">
              <a:rPr lang="fr-BE" smtClean="0"/>
              <a:t>22/11/16</a:t>
            </a:fld>
            <a:endParaRPr lang="fr-FR"/>
          </a:p>
        </p:txBody>
      </p:sp>
      <p:sp>
        <p:nvSpPr>
          <p:cNvPr id="6" name="Espace réservé du pied de page 5"/>
          <p:cNvSpPr>
            <a:spLocks noGrp="1"/>
          </p:cNvSpPr>
          <p:nvPr>
            <p:ph type="ftr" sz="quarter" idx="11"/>
          </p:nvPr>
        </p:nvSpPr>
        <p:spPr/>
        <p:txBody>
          <a:bodyPr/>
          <a:lstStyle/>
          <a:p>
            <a:r>
              <a:rPr lang="fr-FR" smtClean="0"/>
              <a:t>ASMA</a:t>
            </a:r>
            <a:endParaRPr lang="fr-FR"/>
          </a:p>
        </p:txBody>
      </p:sp>
      <p:sp>
        <p:nvSpPr>
          <p:cNvPr id="7" name="Espace réservé du numéro de diapositive 6"/>
          <p:cNvSpPr>
            <a:spLocks noGrp="1"/>
          </p:cNvSpPr>
          <p:nvPr>
            <p:ph type="sldNum" sz="quarter" idx="12"/>
          </p:nvPr>
        </p:nvSpPr>
        <p:spPr/>
        <p:txBody>
          <a:bodyPr/>
          <a:lstStyle/>
          <a:p>
            <a:fld id="{B7799B2F-7064-B946-854D-745FAA527B9C}" type="slidenum">
              <a:rPr lang="fr-FR" smtClean="0"/>
              <a:t>‹#›</a:t>
            </a:fld>
            <a:endParaRPr lang="fr-FR"/>
          </a:p>
        </p:txBody>
      </p:sp>
    </p:spTree>
    <p:extLst>
      <p:ext uri="{BB962C8B-B14F-4D97-AF65-F5344CB8AC3E}">
        <p14:creationId xmlns:p14="http://schemas.microsoft.com/office/powerpoint/2010/main" val="295701162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7696C7-3C81-A34E-AA9B-B52CA23F8715}" type="datetime1">
              <a:rPr lang="fr-BE" smtClean="0"/>
              <a:t>22/11/16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ASMA</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799B2F-7064-B946-854D-745FAA527B9C}" type="slidenum">
              <a:rPr lang="fr-FR" smtClean="0"/>
              <a:t>‹#›</a:t>
            </a:fld>
            <a:endParaRPr lang="fr-FR"/>
          </a:p>
        </p:txBody>
      </p:sp>
    </p:spTree>
    <p:extLst>
      <p:ext uri="{BB962C8B-B14F-4D97-AF65-F5344CB8AC3E}">
        <p14:creationId xmlns:p14="http://schemas.microsoft.com/office/powerpoint/2010/main" val="4158958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681456"/>
            <a:ext cx="7986728" cy="1794846"/>
          </a:xfrm>
        </p:spPr>
        <p:txBody>
          <a:bodyPr>
            <a:normAutofit fontScale="90000"/>
          </a:bodyPr>
          <a:lstStyle/>
          <a:p>
            <a:r>
              <a:rPr lang="fr-FR" dirty="0" smtClean="0"/>
              <a:t>Quels outils peut utiliser le médecin conseil pour prendre une décision Evidence-</a:t>
            </a:r>
            <a:r>
              <a:rPr lang="fr-FR" dirty="0" err="1" smtClean="0"/>
              <a:t>based</a:t>
            </a:r>
            <a:r>
              <a:rPr lang="fr-FR" dirty="0" smtClean="0"/>
              <a:t>?</a:t>
            </a:r>
            <a:endParaRPr lang="fr-FR" dirty="0"/>
          </a:p>
        </p:txBody>
      </p:sp>
      <p:sp>
        <p:nvSpPr>
          <p:cNvPr id="3" name="Sous-titre 2"/>
          <p:cNvSpPr>
            <a:spLocks noGrp="1"/>
          </p:cNvSpPr>
          <p:nvPr>
            <p:ph type="subTitle" idx="1"/>
          </p:nvPr>
        </p:nvSpPr>
        <p:spPr/>
        <p:txBody>
          <a:bodyPr/>
          <a:lstStyle/>
          <a:p>
            <a:r>
              <a:rPr lang="fr-FR" dirty="0" smtClean="0"/>
              <a:t>Alain Van Meerhaeghe</a:t>
            </a:r>
          </a:p>
          <a:p>
            <a:r>
              <a:rPr lang="fr-FR" dirty="0" smtClean="0"/>
              <a:t>CHU-Charleroi</a:t>
            </a:r>
          </a:p>
          <a:p>
            <a:r>
              <a:rPr lang="fr-FR" dirty="0" smtClean="0"/>
              <a:t>GERHPAC-UMONS-ULB</a:t>
            </a:r>
            <a:endParaRPr lang="fr-FR" dirty="0"/>
          </a:p>
        </p:txBody>
      </p:sp>
      <p:sp>
        <p:nvSpPr>
          <p:cNvPr id="4" name="Espace réservé de la date 3"/>
          <p:cNvSpPr>
            <a:spLocks noGrp="1"/>
          </p:cNvSpPr>
          <p:nvPr>
            <p:ph type="dt" sz="half" idx="10"/>
          </p:nvPr>
        </p:nvSpPr>
        <p:spPr/>
        <p:txBody>
          <a:bodyPr/>
          <a:lstStyle/>
          <a:p>
            <a:fld id="{0426FC7D-F2A2-B440-8B37-FED526996785}" type="datetime1">
              <a:rPr lang="fr-BE" smtClean="0"/>
              <a:t>22/11/16</a:t>
            </a:fld>
            <a:endParaRPr lang="fr-FR"/>
          </a:p>
        </p:txBody>
      </p:sp>
      <p:sp>
        <p:nvSpPr>
          <p:cNvPr id="5" name="Espace réservé du pied de page 4"/>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1</a:t>
            </a:fld>
            <a:endParaRPr lang="fr-FR"/>
          </a:p>
        </p:txBody>
      </p:sp>
    </p:spTree>
    <p:extLst>
      <p:ext uri="{BB962C8B-B14F-4D97-AF65-F5344CB8AC3E}">
        <p14:creationId xmlns:p14="http://schemas.microsoft.com/office/powerpoint/2010/main" val="302473157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65659" y="381566"/>
            <a:ext cx="8793701" cy="5755421"/>
          </a:xfrm>
          <a:prstGeom prst="rect">
            <a:avLst/>
          </a:prstGeom>
          <a:noFill/>
        </p:spPr>
        <p:txBody>
          <a:bodyPr wrap="square" rtlCol="0">
            <a:spAutoFit/>
          </a:bodyPr>
          <a:lstStyle/>
          <a:p>
            <a:pPr marL="285750" indent="-285750">
              <a:lnSpc>
                <a:spcPct val="140000"/>
              </a:lnSpc>
              <a:buFont typeface="Arial"/>
              <a:buChar char="•"/>
            </a:pPr>
            <a:r>
              <a:rPr lang="fr-FR" sz="2400" b="1" u="sng" dirty="0" smtClean="0">
                <a:cs typeface="Monaco"/>
              </a:rPr>
              <a:t>Raisonnement déductif</a:t>
            </a:r>
            <a:r>
              <a:rPr lang="fr-FR" sz="2400" dirty="0" smtClean="0">
                <a:cs typeface="Monaco"/>
              </a:rPr>
              <a:t>: nous permet  d’inférer avec certitude une conclusion d’un jeu de prémisses. Si les prémisses sont vraies les conclusions également.</a:t>
            </a:r>
          </a:p>
          <a:p>
            <a:pPr marL="285750" indent="-285750">
              <a:lnSpc>
                <a:spcPct val="140000"/>
              </a:lnSpc>
              <a:buFont typeface="Arial"/>
              <a:buChar char="•"/>
            </a:pPr>
            <a:r>
              <a:rPr lang="fr-FR" sz="2400" dirty="0" smtClean="0">
                <a:cs typeface="Monaco"/>
              </a:rPr>
              <a:t>Exemple allant du général au général:</a:t>
            </a:r>
          </a:p>
          <a:p>
            <a:pPr>
              <a:lnSpc>
                <a:spcPct val="140000"/>
              </a:lnSpc>
            </a:pPr>
            <a:r>
              <a:rPr lang="fr-FR" sz="2400" dirty="0">
                <a:cs typeface="Monaco"/>
              </a:rPr>
              <a:t> </a:t>
            </a:r>
            <a:r>
              <a:rPr lang="fr-FR" sz="2400" dirty="0" smtClean="0">
                <a:cs typeface="Monaco"/>
              </a:rPr>
              <a:t>          Tous les humains sont mortels</a:t>
            </a:r>
          </a:p>
          <a:p>
            <a:pPr>
              <a:lnSpc>
                <a:spcPct val="140000"/>
              </a:lnSpc>
            </a:pPr>
            <a:r>
              <a:rPr lang="fr-FR" sz="2400" dirty="0">
                <a:cs typeface="Monaco"/>
              </a:rPr>
              <a:t> </a:t>
            </a:r>
            <a:r>
              <a:rPr lang="fr-FR" sz="2400" dirty="0" smtClean="0">
                <a:cs typeface="Monaco"/>
              </a:rPr>
              <a:t>        Tous les médecins  sont des humains</a:t>
            </a:r>
          </a:p>
          <a:p>
            <a:pPr>
              <a:lnSpc>
                <a:spcPct val="140000"/>
              </a:lnSpc>
            </a:pPr>
            <a:r>
              <a:rPr lang="fr-FR" sz="2400" dirty="0">
                <a:cs typeface="Monaco"/>
              </a:rPr>
              <a:t> </a:t>
            </a:r>
            <a:r>
              <a:rPr lang="fr-FR" sz="2400" dirty="0" smtClean="0">
                <a:cs typeface="Monaco"/>
              </a:rPr>
              <a:t>      Dès lors tous les médecins sont mortels</a:t>
            </a:r>
          </a:p>
          <a:p>
            <a:pPr>
              <a:lnSpc>
                <a:spcPct val="140000"/>
              </a:lnSpc>
            </a:pPr>
            <a:endParaRPr lang="fr-FR" sz="2400" dirty="0" smtClean="0">
              <a:cs typeface="Monaco"/>
            </a:endParaRPr>
          </a:p>
          <a:p>
            <a:pPr marL="285750" indent="-285750">
              <a:lnSpc>
                <a:spcPct val="140000"/>
              </a:lnSpc>
              <a:buFont typeface="Arial"/>
              <a:buChar char="•"/>
            </a:pPr>
            <a:r>
              <a:rPr lang="fr-FR" sz="2400" dirty="0" smtClean="0">
                <a:solidFill>
                  <a:srgbClr val="0000FF"/>
                </a:solidFill>
                <a:cs typeface="Monaco"/>
              </a:rPr>
              <a:t>Un raisonnement déductif n’apporte pas de connaissances nouvelles. Le contenu de la conclusion est déjà présent, quoique implicitement, dans les prémisses.</a:t>
            </a:r>
            <a:endParaRPr lang="fr-FR" sz="2400" dirty="0">
              <a:solidFill>
                <a:srgbClr val="0000FF"/>
              </a:solidFill>
              <a:cs typeface="Monaco"/>
            </a:endParaRPr>
          </a:p>
        </p:txBody>
      </p:sp>
      <p:sp>
        <p:nvSpPr>
          <p:cNvPr id="7" name="Espace réservé de la date 6"/>
          <p:cNvSpPr>
            <a:spLocks noGrp="1"/>
          </p:cNvSpPr>
          <p:nvPr>
            <p:ph type="dt" sz="half" idx="10"/>
          </p:nvPr>
        </p:nvSpPr>
        <p:spPr/>
        <p:txBody>
          <a:bodyPr/>
          <a:lstStyle/>
          <a:p>
            <a:fld id="{34057F07-C328-6A43-A565-143842AD0DD0}" type="datetime1">
              <a:rPr lang="fr-BE" smtClean="0"/>
              <a:t>22/11/16</a:t>
            </a:fld>
            <a:endParaRPr lang="fr-FR"/>
          </a:p>
        </p:txBody>
      </p:sp>
      <p:sp>
        <p:nvSpPr>
          <p:cNvPr id="8" name="Espace réservé du pied de page 7"/>
          <p:cNvSpPr>
            <a:spLocks noGrp="1"/>
          </p:cNvSpPr>
          <p:nvPr>
            <p:ph type="ftr" sz="quarter" idx="11"/>
          </p:nvPr>
        </p:nvSpPr>
        <p:spPr/>
        <p:txBody>
          <a:bodyPr/>
          <a:lstStyle/>
          <a:p>
            <a:r>
              <a:rPr lang="fr-FR" smtClean="0"/>
              <a:t>ASMA</a:t>
            </a:r>
            <a:endParaRPr lang="fr-FR"/>
          </a:p>
        </p:txBody>
      </p:sp>
      <p:sp>
        <p:nvSpPr>
          <p:cNvPr id="9" name="Espace réservé du numéro de diapositive 8"/>
          <p:cNvSpPr>
            <a:spLocks noGrp="1"/>
          </p:cNvSpPr>
          <p:nvPr>
            <p:ph type="sldNum" sz="quarter" idx="12"/>
          </p:nvPr>
        </p:nvSpPr>
        <p:spPr/>
        <p:txBody>
          <a:bodyPr/>
          <a:lstStyle/>
          <a:p>
            <a:fld id="{7E11F1C1-01D2-0342-B15D-1A6FA54BD347}" type="slidenum">
              <a:rPr lang="fr-FR" smtClean="0"/>
              <a:t>10</a:t>
            </a:fld>
            <a:endParaRPr lang="fr-FR"/>
          </a:p>
        </p:txBody>
      </p:sp>
    </p:spTree>
    <p:extLst>
      <p:ext uri="{BB962C8B-B14F-4D97-AF65-F5344CB8AC3E}">
        <p14:creationId xmlns:p14="http://schemas.microsoft.com/office/powerpoint/2010/main" val="18674177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F0E1DBA-DEBA-0741-9CD8-65D13B0E82C7}" type="datetime1">
              <a:rPr lang="fr-BE" smtClean="0"/>
              <a:t>22/11/16</a:t>
            </a:fld>
            <a:endParaRPr lang="fr-FR"/>
          </a:p>
        </p:txBody>
      </p:sp>
      <p:sp>
        <p:nvSpPr>
          <p:cNvPr id="3" name="Espace réservé du pied de page 2"/>
          <p:cNvSpPr>
            <a:spLocks noGrp="1"/>
          </p:cNvSpPr>
          <p:nvPr>
            <p:ph type="ftr" sz="quarter" idx="11"/>
          </p:nvPr>
        </p:nvSpPr>
        <p:spPr/>
        <p:txBody>
          <a:bodyPr/>
          <a:lstStyle/>
          <a:p>
            <a:r>
              <a:rPr lang="fr-FR" smtClean="0"/>
              <a:t>ASMA</a:t>
            </a:r>
            <a:endParaRPr lang="fr-FR"/>
          </a:p>
        </p:txBody>
      </p:sp>
      <p:sp>
        <p:nvSpPr>
          <p:cNvPr id="4" name="Espace réservé du numéro de diapositive 3"/>
          <p:cNvSpPr>
            <a:spLocks noGrp="1"/>
          </p:cNvSpPr>
          <p:nvPr>
            <p:ph type="sldNum" sz="quarter" idx="12"/>
          </p:nvPr>
        </p:nvSpPr>
        <p:spPr/>
        <p:txBody>
          <a:bodyPr/>
          <a:lstStyle/>
          <a:p>
            <a:fld id="{F6353944-0318-BD40-B1B7-D86E8BB20CFD}" type="slidenum">
              <a:rPr lang="fr-FR" smtClean="0"/>
              <a:t>11</a:t>
            </a:fld>
            <a:endParaRPr lang="fr-FR"/>
          </a:p>
        </p:txBody>
      </p:sp>
      <p:sp>
        <p:nvSpPr>
          <p:cNvPr id="6" name="ZoneTexte 5"/>
          <p:cNvSpPr txBox="1"/>
          <p:nvPr/>
        </p:nvSpPr>
        <p:spPr>
          <a:xfrm>
            <a:off x="163274" y="639849"/>
            <a:ext cx="8727062" cy="4395049"/>
          </a:xfrm>
          <a:prstGeom prst="rect">
            <a:avLst/>
          </a:prstGeom>
          <a:noFill/>
        </p:spPr>
        <p:txBody>
          <a:bodyPr wrap="square" rtlCol="0">
            <a:spAutoFit/>
          </a:bodyPr>
          <a:lstStyle/>
          <a:p>
            <a:pPr marL="285750" indent="-285750">
              <a:lnSpc>
                <a:spcPct val="130000"/>
              </a:lnSpc>
              <a:buFont typeface="Arial"/>
              <a:buChar char="•"/>
            </a:pPr>
            <a:r>
              <a:rPr lang="fr-FR" sz="2400" u="sng" dirty="0" smtClean="0">
                <a:cs typeface="Monaco"/>
              </a:rPr>
              <a:t>Le raisonnement inductif</a:t>
            </a:r>
            <a:r>
              <a:rPr lang="fr-FR" sz="2400" dirty="0" smtClean="0">
                <a:cs typeface="Monaco"/>
              </a:rPr>
              <a:t>: permet d’inférer une conclusion à partir de prémisses ou d’observations mais sans certitude. La conclusion peut être fausse même si les </a:t>
            </a:r>
            <a:r>
              <a:rPr lang="fr-FR" sz="2400" dirty="0">
                <a:cs typeface="Monaco"/>
              </a:rPr>
              <a:t>o</a:t>
            </a:r>
            <a:r>
              <a:rPr lang="fr-FR" sz="2400" dirty="0" smtClean="0">
                <a:cs typeface="Monaco"/>
              </a:rPr>
              <a:t>bservations sont vraies, car nous allons au-delà de celles-ci pour généraliser ou prédire.</a:t>
            </a:r>
          </a:p>
          <a:p>
            <a:pPr marL="285750" indent="-285750">
              <a:lnSpc>
                <a:spcPct val="130000"/>
              </a:lnSpc>
              <a:buFont typeface="Arial"/>
              <a:buChar char="•"/>
            </a:pPr>
            <a:endParaRPr lang="fr-FR" sz="2400" dirty="0">
              <a:cs typeface="Monaco"/>
            </a:endParaRPr>
          </a:p>
          <a:p>
            <a:pPr marL="342900" indent="-342900">
              <a:lnSpc>
                <a:spcPct val="130000"/>
              </a:lnSpc>
              <a:buFont typeface="Arial"/>
              <a:buChar char="•"/>
            </a:pPr>
            <a:r>
              <a:rPr lang="fr-FR" sz="2400" dirty="0" smtClean="0">
                <a:cs typeface="Monaco"/>
              </a:rPr>
              <a:t>Nous observons 20 corbeaux noirs:</a:t>
            </a:r>
          </a:p>
          <a:p>
            <a:pPr>
              <a:lnSpc>
                <a:spcPct val="130000"/>
              </a:lnSpc>
            </a:pPr>
            <a:r>
              <a:rPr lang="fr-FR" sz="2400" dirty="0" smtClean="0">
                <a:cs typeface="Monaco"/>
              </a:rPr>
              <a:t>Inférence inductive de généralisation :tous les corbeaux sont noirs.</a:t>
            </a:r>
          </a:p>
          <a:p>
            <a:pPr>
              <a:lnSpc>
                <a:spcPct val="130000"/>
              </a:lnSpc>
            </a:pPr>
            <a:r>
              <a:rPr lang="fr-FR" sz="2400" dirty="0" smtClean="0">
                <a:cs typeface="Monaco"/>
              </a:rPr>
              <a:t>Inférence inductive sur l’observation suivante : le prochain corbeau que nous allons observer sera noir.</a:t>
            </a:r>
            <a:endParaRPr lang="fr-FR" sz="2400" dirty="0">
              <a:cs typeface="Monaco"/>
            </a:endParaRPr>
          </a:p>
        </p:txBody>
      </p:sp>
    </p:spTree>
    <p:extLst>
      <p:ext uri="{BB962C8B-B14F-4D97-AF65-F5344CB8AC3E}">
        <p14:creationId xmlns:p14="http://schemas.microsoft.com/office/powerpoint/2010/main" val="22681521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1312" y="1025065"/>
            <a:ext cx="8124600" cy="4721292"/>
          </a:xfrm>
          <a:prstGeom prst="rect">
            <a:avLst/>
          </a:prstGeom>
          <a:noFill/>
        </p:spPr>
        <p:txBody>
          <a:bodyPr wrap="square" rtlCol="0">
            <a:spAutoFit/>
          </a:bodyPr>
          <a:lstStyle/>
          <a:p>
            <a:pPr marL="342900" indent="-342900">
              <a:lnSpc>
                <a:spcPct val="140000"/>
              </a:lnSpc>
              <a:buFont typeface="Arial"/>
              <a:buChar char="•"/>
            </a:pPr>
            <a:r>
              <a:rPr lang="fr-FR" sz="2400" dirty="0" smtClean="0"/>
              <a:t>L’étudiant subissait un apprentissage « déductif » : en cas     d ‘hépatite, de pneumonie vous avez tels symptômes et tels signes (</a:t>
            </a:r>
            <a:r>
              <a:rPr lang="fr-FR" sz="2400" u="sng" dirty="0" smtClean="0"/>
              <a:t>étudiant = Textbook!</a:t>
            </a:r>
            <a:r>
              <a:rPr lang="fr-FR" sz="2400" dirty="0" smtClean="0"/>
              <a:t>).</a:t>
            </a:r>
          </a:p>
          <a:p>
            <a:pPr marL="342900" indent="-342900">
              <a:lnSpc>
                <a:spcPct val="140000"/>
              </a:lnSpc>
              <a:buFont typeface="Arial"/>
              <a:buChar char="•"/>
            </a:pPr>
            <a:r>
              <a:rPr lang="fr-FR" sz="2400" dirty="0" smtClean="0"/>
              <a:t>Choc de la rencontre clinique dans les premiers stages où là ,les patients présentaient des signes et symptômes et il fallait remonter à la cause ,à l’hypothèse maladie.</a:t>
            </a:r>
          </a:p>
          <a:p>
            <a:pPr marL="342900" indent="-342900">
              <a:lnSpc>
                <a:spcPct val="140000"/>
              </a:lnSpc>
              <a:buFont typeface="Arial"/>
              <a:buChar char="•"/>
            </a:pPr>
            <a:r>
              <a:rPr lang="fr-FR" sz="2400" dirty="0" smtClean="0"/>
              <a:t>Nous devions emprunter le chemin inverse, celui de </a:t>
            </a:r>
            <a:r>
              <a:rPr lang="fr-FR" sz="2400" b="1" u="sng" dirty="0" smtClean="0"/>
              <a:t>l’inférence inductive </a:t>
            </a:r>
            <a:r>
              <a:rPr lang="fr-FR" sz="2400" dirty="0" smtClean="0"/>
              <a:t>propre à toutes les sciences empiriques, pour  nous orienter dans le monde réel.</a:t>
            </a:r>
            <a:endParaRPr lang="fr-FR" sz="2400" dirty="0"/>
          </a:p>
        </p:txBody>
      </p:sp>
      <p:sp>
        <p:nvSpPr>
          <p:cNvPr id="3" name="ZoneTexte 2"/>
          <p:cNvSpPr txBox="1"/>
          <p:nvPr/>
        </p:nvSpPr>
        <p:spPr>
          <a:xfrm>
            <a:off x="3503832" y="0"/>
            <a:ext cx="1927871" cy="584776"/>
          </a:xfrm>
          <a:prstGeom prst="rect">
            <a:avLst/>
          </a:prstGeom>
          <a:noFill/>
        </p:spPr>
        <p:txBody>
          <a:bodyPr wrap="square" rtlCol="0">
            <a:spAutoFit/>
          </a:bodyPr>
          <a:lstStyle/>
          <a:p>
            <a:r>
              <a:rPr lang="fr-FR" sz="3200" b="1" dirty="0" smtClean="0"/>
              <a:t>Médecine</a:t>
            </a:r>
            <a:endParaRPr lang="fr-FR" sz="3200" b="1" dirty="0"/>
          </a:p>
        </p:txBody>
      </p:sp>
      <p:sp>
        <p:nvSpPr>
          <p:cNvPr id="4" name="Espace réservé de la date 3"/>
          <p:cNvSpPr>
            <a:spLocks noGrp="1"/>
          </p:cNvSpPr>
          <p:nvPr>
            <p:ph type="dt" sz="half" idx="10"/>
          </p:nvPr>
        </p:nvSpPr>
        <p:spPr/>
        <p:txBody>
          <a:bodyPr/>
          <a:lstStyle/>
          <a:p>
            <a:fld id="{0E005B6F-5B6B-1149-8A5E-624B54CE6BBD}" type="datetime1">
              <a:rPr lang="fr-BE" smtClean="0"/>
              <a:t>22/11/16</a:t>
            </a:fld>
            <a:endParaRPr lang="fr-FR"/>
          </a:p>
        </p:txBody>
      </p:sp>
      <p:sp>
        <p:nvSpPr>
          <p:cNvPr id="5" name="Espace réservé du pied de page 4"/>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7E11F1C1-01D2-0342-B15D-1A6FA54BD347}" type="slidenum">
              <a:rPr lang="fr-FR" smtClean="0"/>
              <a:t>12</a:t>
            </a:fld>
            <a:endParaRPr lang="fr-FR"/>
          </a:p>
        </p:txBody>
      </p:sp>
    </p:spTree>
    <p:extLst>
      <p:ext uri="{BB962C8B-B14F-4D97-AF65-F5344CB8AC3E}">
        <p14:creationId xmlns:p14="http://schemas.microsoft.com/office/powerpoint/2010/main" val="31157813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76638" y="2300936"/>
            <a:ext cx="8112296" cy="3687163"/>
          </a:xfrm>
          <a:prstGeom prst="rect">
            <a:avLst/>
          </a:prstGeom>
          <a:noFill/>
        </p:spPr>
        <p:txBody>
          <a:bodyPr wrap="square" rtlCol="0">
            <a:spAutoFit/>
          </a:bodyPr>
          <a:lstStyle/>
          <a:p>
            <a:pPr marL="342900" indent="-342900">
              <a:lnSpc>
                <a:spcPct val="140000"/>
              </a:lnSpc>
              <a:buFont typeface="Arial"/>
              <a:buChar char="•"/>
            </a:pPr>
            <a:r>
              <a:rPr lang="fr-FR" sz="2400" dirty="0" smtClean="0"/>
              <a:t>Déterminer quelle vérité sous-jacente est la plus probable sur la base des données observées est  un problème d’inférence inductive , appelé  le problème des probabilités inverses résolu mathématiquement (quantitativement) il y a plus de 250 ans par le révérend Thomas Bayes, qui nous sert quotidiennement dans les processus diagnostiques et le dépistage.</a:t>
            </a:r>
            <a:endParaRPr lang="fr-FR" sz="2400" dirty="0"/>
          </a:p>
        </p:txBody>
      </p:sp>
      <p:pic>
        <p:nvPicPr>
          <p:cNvPr id="4" name="Image 3"/>
          <p:cNvPicPr>
            <a:picLocks noChangeAspect="1"/>
          </p:cNvPicPr>
          <p:nvPr/>
        </p:nvPicPr>
        <p:blipFill>
          <a:blip r:embed="rId2"/>
          <a:stretch>
            <a:fillRect/>
          </a:stretch>
        </p:blipFill>
        <p:spPr>
          <a:xfrm>
            <a:off x="6934049" y="16711"/>
            <a:ext cx="2057992" cy="2206926"/>
          </a:xfrm>
          <a:prstGeom prst="rect">
            <a:avLst/>
          </a:prstGeom>
        </p:spPr>
      </p:pic>
      <p:sp>
        <p:nvSpPr>
          <p:cNvPr id="2" name="Espace réservé de la date 1"/>
          <p:cNvSpPr>
            <a:spLocks noGrp="1"/>
          </p:cNvSpPr>
          <p:nvPr>
            <p:ph type="dt" sz="half" idx="10"/>
          </p:nvPr>
        </p:nvSpPr>
        <p:spPr/>
        <p:txBody>
          <a:bodyPr/>
          <a:lstStyle/>
          <a:p>
            <a:fld id="{AD6D67EC-51C4-ED4D-9C2C-DFC5A5B2676B}" type="datetime1">
              <a:rPr lang="fr-BE" smtClean="0"/>
              <a:t>22/11/16</a:t>
            </a:fld>
            <a:endParaRPr lang="fr-FR"/>
          </a:p>
        </p:txBody>
      </p:sp>
      <p:sp>
        <p:nvSpPr>
          <p:cNvPr id="5" name="Espace réservé du pied de page 4"/>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13</a:t>
            </a:fld>
            <a:endParaRPr lang="fr-FR"/>
          </a:p>
        </p:txBody>
      </p:sp>
    </p:spTree>
    <p:extLst>
      <p:ext uri="{BB962C8B-B14F-4D97-AF65-F5344CB8AC3E}">
        <p14:creationId xmlns:p14="http://schemas.microsoft.com/office/powerpoint/2010/main" val="417854668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78951" y="277762"/>
            <a:ext cx="8765049" cy="6078588"/>
          </a:xfrm>
          <a:prstGeom prst="rect">
            <a:avLst/>
          </a:prstGeom>
          <a:noFill/>
        </p:spPr>
        <p:txBody>
          <a:bodyPr wrap="square" rtlCol="0">
            <a:spAutoFit/>
          </a:bodyPr>
          <a:lstStyle/>
          <a:p>
            <a:pPr>
              <a:lnSpc>
                <a:spcPct val="130000"/>
              </a:lnSpc>
            </a:pPr>
            <a:r>
              <a:rPr lang="fr-FR" sz="2000" b="1" u="sng" dirty="0" smtClean="0"/>
              <a:t>Avertissements</a:t>
            </a:r>
          </a:p>
          <a:p>
            <a:pPr marL="342900" indent="-342900">
              <a:lnSpc>
                <a:spcPct val="130000"/>
              </a:lnSpc>
              <a:buFont typeface="Arial"/>
              <a:buChar char="•"/>
            </a:pPr>
            <a:r>
              <a:rPr lang="fr-FR" sz="2000" dirty="0" smtClean="0"/>
              <a:t>Poser un diagnostic nous aide à prédire le pronostic- expliquer ce qui se passe- et  déterminer le traitement.</a:t>
            </a:r>
          </a:p>
          <a:p>
            <a:pPr marL="342900" indent="-342900">
              <a:lnSpc>
                <a:spcPct val="130000"/>
              </a:lnSpc>
              <a:buFont typeface="Arial"/>
              <a:buChar char="•"/>
            </a:pPr>
            <a:r>
              <a:rPr lang="fr-FR" sz="2000" dirty="0" smtClean="0"/>
              <a:t>C’est un essai de mettre de l’ordre au sein du monde chaotique des symptômes et des signes (la variabilité biologique omniprésente!).</a:t>
            </a:r>
          </a:p>
          <a:p>
            <a:pPr marL="342900" indent="-342900">
              <a:lnSpc>
                <a:spcPct val="130000"/>
              </a:lnSpc>
              <a:buFont typeface="Arial"/>
              <a:buChar char="•"/>
            </a:pPr>
            <a:r>
              <a:rPr lang="fr-FR" sz="2000" dirty="0" smtClean="0"/>
              <a:t>La modélisation du monde réel qui sert à la discussion des quelques diapos suivantes est une simplification par imposition de la dichotomie entre les Malades et les non-Malades.</a:t>
            </a:r>
          </a:p>
          <a:p>
            <a:pPr>
              <a:lnSpc>
                <a:spcPct val="130000"/>
              </a:lnSpc>
            </a:pPr>
            <a:r>
              <a:rPr lang="fr-FR" sz="2000" dirty="0" smtClean="0"/>
              <a:t>                                      1-il existe un spectre de gravité des maladies allant du bénin au plus grave et donc plutôt que M- et M+, il faudrait mettre M+; M++;M+++.</a:t>
            </a:r>
          </a:p>
          <a:p>
            <a:pPr>
              <a:lnSpc>
                <a:spcPct val="130000"/>
              </a:lnSpc>
            </a:pPr>
            <a:endParaRPr lang="fr-FR" sz="2000" dirty="0"/>
          </a:p>
          <a:p>
            <a:pPr>
              <a:lnSpc>
                <a:spcPct val="130000"/>
              </a:lnSpc>
            </a:pPr>
            <a:r>
              <a:rPr lang="fr-FR" sz="2000" dirty="0" smtClean="0"/>
              <a:t>                                      2- Il y a aussi un spectre au sein de l’état de santé des non-malades car ils peuvent  présenter d’autres pathologies avec des symptômes semblables et de gravités différentes. Ici non malades comme dans tous les livres = sains.</a:t>
            </a:r>
            <a:endParaRPr lang="fr-FR" sz="2000" dirty="0"/>
          </a:p>
        </p:txBody>
      </p:sp>
      <p:sp>
        <p:nvSpPr>
          <p:cNvPr id="4" name="Espace réservé de la date 3"/>
          <p:cNvSpPr>
            <a:spLocks noGrp="1"/>
          </p:cNvSpPr>
          <p:nvPr>
            <p:ph type="dt" sz="half" idx="10"/>
          </p:nvPr>
        </p:nvSpPr>
        <p:spPr/>
        <p:txBody>
          <a:bodyPr/>
          <a:lstStyle/>
          <a:p>
            <a:fld id="{765F1066-7475-4B40-BC9B-473C905A6164}" type="datetime1">
              <a:rPr lang="fr-BE" smtClean="0"/>
              <a:t>22/11/16</a:t>
            </a:fld>
            <a:endParaRPr lang="fr-FR"/>
          </a:p>
        </p:txBody>
      </p:sp>
      <p:sp>
        <p:nvSpPr>
          <p:cNvPr id="5" name="Espace réservé du pied de page 4"/>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E69145C0-7104-C14D-9877-3EFF8F24712E}" type="slidenum">
              <a:rPr lang="fr-FR" smtClean="0"/>
              <a:t>14</a:t>
            </a:fld>
            <a:endParaRPr lang="fr-FR"/>
          </a:p>
        </p:txBody>
      </p:sp>
    </p:spTree>
    <p:extLst>
      <p:ext uri="{BB962C8B-B14F-4D97-AF65-F5344CB8AC3E}">
        <p14:creationId xmlns:p14="http://schemas.microsoft.com/office/powerpoint/2010/main" val="11958743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3">
                                            <p:txEl>
                                              <p:pRg st="1" end="1"/>
                                            </p:txEl>
                                          </p:spTgt>
                                        </p:tgtEl>
                                        <p:attrNameLst>
                                          <p:attrName>style.opacity</p:attrName>
                                        </p:attrNameLst>
                                      </p:cBhvr>
                                      <p:to>
                                        <p:strVal val="0.5"/>
                                      </p:to>
                                    </p:set>
                                    <p:animEffect filter="image" prLst="opacity: 0.5">
                                      <p:cBhvr rctx="IE">
                                        <p:cTn id="7" dur="indefinite"/>
                                        <p:tgtEl>
                                          <p:spTgt spid="3">
                                            <p:txEl>
                                              <p:pRg st="1" end="1"/>
                                            </p:txEl>
                                          </p:spTgt>
                                        </p:tgtEl>
                                      </p:cBhvr>
                                    </p:animEffect>
                                  </p:childTnLst>
                                </p:cTn>
                              </p:par>
                              <p:par>
                                <p:cTn id="8" presetID="9" presetClass="emph" presetSubtype="0" nodeType="withEffect">
                                  <p:stCondLst>
                                    <p:cond delay="0"/>
                                  </p:stCondLst>
                                  <p:childTnLst>
                                    <p:set>
                                      <p:cBhvr rctx="PPT">
                                        <p:cTn id="9" dur="indefinite"/>
                                        <p:tgtEl>
                                          <p:spTgt spid="3">
                                            <p:txEl>
                                              <p:pRg st="2" end="2"/>
                                            </p:txEl>
                                          </p:spTgt>
                                        </p:tgtEl>
                                        <p:attrNameLst>
                                          <p:attrName>style.opacity</p:attrName>
                                        </p:attrNameLst>
                                      </p:cBhvr>
                                      <p:to>
                                        <p:strVal val="0.5"/>
                                      </p:to>
                                    </p:set>
                                    <p:animEffect filter="image" prLst="opacity: 0.5">
                                      <p:cBhvr rctx="IE">
                                        <p:cTn id="10" dur="indefinite"/>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989199" y="0"/>
            <a:ext cx="2951850" cy="584776"/>
          </a:xfrm>
          <a:prstGeom prst="rect">
            <a:avLst/>
          </a:prstGeom>
          <a:noFill/>
        </p:spPr>
        <p:txBody>
          <a:bodyPr wrap="none" rtlCol="0">
            <a:spAutoFit/>
          </a:bodyPr>
          <a:lstStyle/>
          <a:p>
            <a:r>
              <a:rPr lang="fr-FR" sz="3200" b="1" dirty="0" smtClean="0"/>
              <a:t>Plan de l’exposé</a:t>
            </a:r>
            <a:endParaRPr lang="fr-FR" sz="3200" b="1" dirty="0"/>
          </a:p>
        </p:txBody>
      </p:sp>
      <p:sp>
        <p:nvSpPr>
          <p:cNvPr id="5" name="ZoneTexte 4"/>
          <p:cNvSpPr txBox="1"/>
          <p:nvPr/>
        </p:nvSpPr>
        <p:spPr>
          <a:xfrm>
            <a:off x="808238" y="867269"/>
            <a:ext cx="7158683" cy="4721292"/>
          </a:xfrm>
          <a:prstGeom prst="rect">
            <a:avLst/>
          </a:prstGeom>
          <a:noFill/>
        </p:spPr>
        <p:txBody>
          <a:bodyPr wrap="square" rtlCol="0">
            <a:spAutoFit/>
          </a:bodyPr>
          <a:lstStyle/>
          <a:p>
            <a:pPr marL="342900" indent="-342900">
              <a:lnSpc>
                <a:spcPct val="140000"/>
              </a:lnSpc>
              <a:buFont typeface="Arial"/>
              <a:buChar char="•"/>
            </a:pPr>
            <a:r>
              <a:rPr lang="fr-FR" sz="2400" dirty="0" smtClean="0"/>
              <a:t>Domaines et outils de l’épidémiologie clinique</a:t>
            </a:r>
          </a:p>
          <a:p>
            <a:pPr marL="285750" indent="-285750">
              <a:lnSpc>
                <a:spcPct val="140000"/>
              </a:lnSpc>
              <a:buFont typeface="Arial"/>
              <a:buChar char="•"/>
            </a:pPr>
            <a:r>
              <a:rPr lang="fr-FR" sz="2400" dirty="0" smtClean="0"/>
              <a:t>Logique du raisonnement scientifique et médical</a:t>
            </a:r>
          </a:p>
          <a:p>
            <a:pPr marL="285750" indent="-285750">
              <a:lnSpc>
                <a:spcPct val="140000"/>
              </a:lnSpc>
              <a:buFont typeface="Arial"/>
              <a:buChar char="•"/>
            </a:pPr>
            <a:r>
              <a:rPr lang="fr-FR" sz="2400" dirty="0" smtClean="0"/>
              <a:t>Tests diagnostiques: caractéristiques opérantes/ VPP – VPN</a:t>
            </a:r>
          </a:p>
          <a:p>
            <a:pPr marL="285750" indent="-285750">
              <a:lnSpc>
                <a:spcPct val="140000"/>
              </a:lnSpc>
              <a:buFont typeface="Arial"/>
              <a:buChar char="•"/>
            </a:pPr>
            <a:r>
              <a:rPr lang="fr-FR" sz="2400" dirty="0"/>
              <a:t>E</a:t>
            </a:r>
            <a:r>
              <a:rPr lang="fr-FR" sz="2400" dirty="0" smtClean="0"/>
              <a:t>quation simplifiée de Bayes</a:t>
            </a:r>
          </a:p>
          <a:p>
            <a:pPr marL="285750" indent="-285750">
              <a:lnSpc>
                <a:spcPct val="140000"/>
              </a:lnSpc>
              <a:buFont typeface="Arial"/>
              <a:buChar char="•"/>
            </a:pPr>
            <a:r>
              <a:rPr lang="fr-FR" sz="2400" dirty="0" smtClean="0"/>
              <a:t>Nomogramme de </a:t>
            </a:r>
            <a:r>
              <a:rPr lang="fr-FR" sz="2400" dirty="0" err="1" smtClean="0"/>
              <a:t>Fagan</a:t>
            </a:r>
            <a:r>
              <a:rPr lang="fr-FR" sz="2400" dirty="0" smtClean="0"/>
              <a:t> et exemples</a:t>
            </a:r>
          </a:p>
          <a:p>
            <a:pPr marL="285750" indent="-285750">
              <a:lnSpc>
                <a:spcPct val="140000"/>
              </a:lnSpc>
              <a:buFont typeface="Arial"/>
              <a:buChar char="•"/>
            </a:pPr>
            <a:r>
              <a:rPr lang="fr-FR" sz="2400" dirty="0" smtClean="0"/>
              <a:t>Le dépistage de Masse</a:t>
            </a:r>
          </a:p>
          <a:p>
            <a:pPr marL="285750" indent="-285750">
              <a:lnSpc>
                <a:spcPct val="140000"/>
              </a:lnSpc>
              <a:buFont typeface="Arial"/>
              <a:buChar char="•"/>
            </a:pPr>
            <a:r>
              <a:rPr lang="fr-FR" sz="2400" dirty="0" smtClean="0"/>
              <a:t>Conclusion</a:t>
            </a:r>
          </a:p>
          <a:p>
            <a:pPr marL="285750" indent="-285750">
              <a:lnSpc>
                <a:spcPct val="140000"/>
              </a:lnSpc>
              <a:buFont typeface="Arial"/>
              <a:buChar char="•"/>
            </a:pPr>
            <a:endParaRPr lang="fr-FR" sz="2400" dirty="0"/>
          </a:p>
        </p:txBody>
      </p:sp>
      <p:sp>
        <p:nvSpPr>
          <p:cNvPr id="2" name="Espace réservé de la date 1"/>
          <p:cNvSpPr>
            <a:spLocks noGrp="1"/>
          </p:cNvSpPr>
          <p:nvPr>
            <p:ph type="dt" sz="half" idx="10"/>
          </p:nvPr>
        </p:nvSpPr>
        <p:spPr/>
        <p:txBody>
          <a:bodyPr/>
          <a:lstStyle/>
          <a:p>
            <a:fld id="{DF12DDAA-23D4-B34B-94BD-318ACFC1EE47}" type="datetime1">
              <a:rPr lang="fr-BE" smtClean="0"/>
              <a:t>22/11/16</a:t>
            </a:fld>
            <a:endParaRPr lang="fr-FR"/>
          </a:p>
        </p:txBody>
      </p:sp>
      <p:sp>
        <p:nvSpPr>
          <p:cNvPr id="3" name="Espace réservé du pied de page 2"/>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15</a:t>
            </a:fld>
            <a:endParaRPr lang="fr-FR"/>
          </a:p>
        </p:txBody>
      </p:sp>
    </p:spTree>
    <p:extLst>
      <p:ext uri="{BB962C8B-B14F-4D97-AF65-F5344CB8AC3E}">
        <p14:creationId xmlns:p14="http://schemas.microsoft.com/office/powerpoint/2010/main" val="15114238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5">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08857" y="114421"/>
            <a:ext cx="8672286" cy="707886"/>
          </a:xfrm>
          <a:prstGeom prst="rect">
            <a:avLst/>
          </a:prstGeom>
          <a:noFill/>
        </p:spPr>
        <p:txBody>
          <a:bodyPr wrap="square" rtlCol="0">
            <a:spAutoFit/>
          </a:bodyPr>
          <a:lstStyle/>
          <a:p>
            <a:r>
              <a:rPr lang="fr-FR" sz="2000" dirty="0" smtClean="0"/>
              <a:t>Le tableau de contingence est un outil central de l’épidémiologie (clinique)  pour représenter les résultats des études.</a:t>
            </a:r>
            <a:endParaRPr lang="fr-FR" sz="2000" dirty="0"/>
          </a:p>
        </p:txBody>
      </p:sp>
      <p:sp>
        <p:nvSpPr>
          <p:cNvPr id="4" name="ZoneTexte 3"/>
          <p:cNvSpPr txBox="1"/>
          <p:nvPr/>
        </p:nvSpPr>
        <p:spPr>
          <a:xfrm>
            <a:off x="3650985" y="979006"/>
            <a:ext cx="1859328" cy="369332"/>
          </a:xfrm>
          <a:prstGeom prst="rect">
            <a:avLst/>
          </a:prstGeom>
          <a:noFill/>
        </p:spPr>
        <p:txBody>
          <a:bodyPr wrap="none" rtlCol="0">
            <a:spAutoFit/>
          </a:bodyPr>
          <a:lstStyle/>
          <a:p>
            <a:r>
              <a:rPr lang="fr-FR" b="1" u="sng" dirty="0" smtClean="0">
                <a:solidFill>
                  <a:srgbClr val="FF0000"/>
                </a:solidFill>
              </a:rPr>
              <a:t>GOLD STANDARD</a:t>
            </a:r>
            <a:endParaRPr lang="fr-FR" b="1" u="sng" dirty="0">
              <a:solidFill>
                <a:srgbClr val="FF0000"/>
              </a:solidFill>
            </a:endParaRPr>
          </a:p>
        </p:txBody>
      </p:sp>
      <p:graphicFrame>
        <p:nvGraphicFramePr>
          <p:cNvPr id="5" name="Tableau 4"/>
          <p:cNvGraphicFramePr>
            <a:graphicFrameLocks noGrp="1"/>
          </p:cNvGraphicFramePr>
          <p:nvPr>
            <p:extLst>
              <p:ext uri="{D42A27DB-BD31-4B8C-83A1-F6EECF244321}">
                <p14:modId xmlns:p14="http://schemas.microsoft.com/office/powerpoint/2010/main" val="1271937260"/>
              </p:ext>
            </p:extLst>
          </p:nvPr>
        </p:nvGraphicFramePr>
        <p:xfrm>
          <a:off x="1524000" y="1397000"/>
          <a:ext cx="6386471" cy="1483360"/>
        </p:xfrm>
        <a:graphic>
          <a:graphicData uri="http://schemas.openxmlformats.org/drawingml/2006/table">
            <a:tbl>
              <a:tblPr firstRow="1" bandRow="1">
                <a:tableStyleId>{5C22544A-7EE6-4342-B048-85BDC9FD1C3A}</a:tableStyleId>
              </a:tblPr>
              <a:tblGrid>
                <a:gridCol w="1550319"/>
                <a:gridCol w="1550319"/>
                <a:gridCol w="1883643"/>
                <a:gridCol w="1402190"/>
              </a:tblGrid>
              <a:tr h="370840">
                <a:tc>
                  <a:txBody>
                    <a:bodyPr/>
                    <a:lstStyle/>
                    <a:p>
                      <a:endParaRPr lang="fr-BE" dirty="0"/>
                    </a:p>
                  </a:txBody>
                  <a:tcPr/>
                </a:tc>
                <a:tc>
                  <a:txBody>
                    <a:bodyPr/>
                    <a:lstStyle/>
                    <a:p>
                      <a:r>
                        <a:rPr lang="fr-BE" dirty="0" smtClean="0"/>
                        <a:t> Malades</a:t>
                      </a:r>
                      <a:endParaRPr lang="fr-BE" dirty="0"/>
                    </a:p>
                  </a:txBody>
                  <a:tcPr/>
                </a:tc>
                <a:tc>
                  <a:txBody>
                    <a:bodyPr/>
                    <a:lstStyle/>
                    <a:p>
                      <a:r>
                        <a:rPr lang="fr-BE" dirty="0" smtClean="0"/>
                        <a:t>Non malades</a:t>
                      </a:r>
                      <a:endParaRPr lang="fr-BE" dirty="0"/>
                    </a:p>
                  </a:txBody>
                  <a:tcPr/>
                </a:tc>
                <a:tc>
                  <a:txBody>
                    <a:bodyPr/>
                    <a:lstStyle/>
                    <a:p>
                      <a:endParaRPr lang="fr-BE"/>
                    </a:p>
                  </a:txBody>
                  <a:tcPr/>
                </a:tc>
              </a:tr>
              <a:tr h="370840">
                <a:tc>
                  <a:txBody>
                    <a:bodyPr/>
                    <a:lstStyle/>
                    <a:p>
                      <a:r>
                        <a:rPr lang="fr-BE" dirty="0" smtClean="0"/>
                        <a:t>Test +</a:t>
                      </a:r>
                      <a:endParaRPr lang="fr-BE" dirty="0"/>
                    </a:p>
                  </a:txBody>
                  <a:tcPr/>
                </a:tc>
                <a:tc>
                  <a:txBody>
                    <a:bodyPr/>
                    <a:lstStyle/>
                    <a:p>
                      <a:r>
                        <a:rPr lang="fr-BE" dirty="0" smtClean="0"/>
                        <a:t>90  (</a:t>
                      </a:r>
                      <a:r>
                        <a:rPr lang="fr-BE" dirty="0" smtClean="0">
                          <a:solidFill>
                            <a:srgbClr val="0000FF"/>
                          </a:solidFill>
                        </a:rPr>
                        <a:t>a</a:t>
                      </a:r>
                      <a:r>
                        <a:rPr lang="fr-BE" dirty="0" smtClean="0"/>
                        <a:t>)</a:t>
                      </a:r>
                      <a:endParaRPr lang="fr-BE" dirty="0"/>
                    </a:p>
                  </a:txBody>
                  <a:tcPr/>
                </a:tc>
                <a:tc>
                  <a:txBody>
                    <a:bodyPr/>
                    <a:lstStyle/>
                    <a:p>
                      <a:r>
                        <a:rPr lang="fr-BE" dirty="0" smtClean="0"/>
                        <a:t> 45  (</a:t>
                      </a:r>
                      <a:r>
                        <a:rPr lang="fr-BE" dirty="0" smtClean="0">
                          <a:solidFill>
                            <a:srgbClr val="0000FF"/>
                          </a:solidFill>
                        </a:rPr>
                        <a:t>b</a:t>
                      </a:r>
                      <a:r>
                        <a:rPr lang="fr-BE" dirty="0" smtClean="0"/>
                        <a:t>)</a:t>
                      </a:r>
                      <a:endParaRPr lang="fr-BE" dirty="0"/>
                    </a:p>
                  </a:txBody>
                  <a:tcPr/>
                </a:tc>
                <a:tc>
                  <a:txBody>
                    <a:bodyPr/>
                    <a:lstStyle/>
                    <a:p>
                      <a:r>
                        <a:rPr lang="fr-BE" dirty="0" smtClean="0"/>
                        <a:t>135</a:t>
                      </a:r>
                      <a:endParaRPr lang="fr-BE" dirty="0"/>
                    </a:p>
                  </a:txBody>
                  <a:tcPr/>
                </a:tc>
              </a:tr>
              <a:tr h="370840">
                <a:tc>
                  <a:txBody>
                    <a:bodyPr/>
                    <a:lstStyle/>
                    <a:p>
                      <a:r>
                        <a:rPr lang="fr-BE" dirty="0" smtClean="0"/>
                        <a:t>Test</a:t>
                      </a:r>
                      <a:r>
                        <a:rPr lang="fr-BE" baseline="0" dirty="0" smtClean="0"/>
                        <a:t> -</a:t>
                      </a:r>
                      <a:endParaRPr lang="fr-BE" dirty="0"/>
                    </a:p>
                  </a:txBody>
                  <a:tcPr/>
                </a:tc>
                <a:tc>
                  <a:txBody>
                    <a:bodyPr/>
                    <a:lstStyle/>
                    <a:p>
                      <a:r>
                        <a:rPr lang="fr-BE" dirty="0" smtClean="0"/>
                        <a:t>10  (</a:t>
                      </a:r>
                      <a:r>
                        <a:rPr lang="fr-BE" dirty="0" smtClean="0">
                          <a:solidFill>
                            <a:srgbClr val="0000FF"/>
                          </a:solidFill>
                        </a:rPr>
                        <a:t>c</a:t>
                      </a:r>
                      <a:r>
                        <a:rPr lang="fr-BE" dirty="0" smtClean="0"/>
                        <a:t>)</a:t>
                      </a:r>
                      <a:endParaRPr lang="fr-BE" dirty="0"/>
                    </a:p>
                  </a:txBody>
                  <a:tcPr/>
                </a:tc>
                <a:tc>
                  <a:txBody>
                    <a:bodyPr/>
                    <a:lstStyle/>
                    <a:p>
                      <a:r>
                        <a:rPr lang="fr-BE" dirty="0" smtClean="0"/>
                        <a:t>855 (</a:t>
                      </a:r>
                      <a:r>
                        <a:rPr lang="fr-BE" dirty="0" smtClean="0">
                          <a:solidFill>
                            <a:srgbClr val="0000FF"/>
                          </a:solidFill>
                        </a:rPr>
                        <a:t>d</a:t>
                      </a:r>
                      <a:r>
                        <a:rPr lang="fr-BE" dirty="0" smtClean="0"/>
                        <a:t>)</a:t>
                      </a:r>
                      <a:endParaRPr lang="fr-BE" dirty="0"/>
                    </a:p>
                  </a:txBody>
                  <a:tcPr/>
                </a:tc>
                <a:tc>
                  <a:txBody>
                    <a:bodyPr/>
                    <a:lstStyle/>
                    <a:p>
                      <a:r>
                        <a:rPr lang="fr-BE" dirty="0" smtClean="0"/>
                        <a:t>865</a:t>
                      </a:r>
                      <a:endParaRPr lang="fr-BE" dirty="0"/>
                    </a:p>
                  </a:txBody>
                  <a:tcPr/>
                </a:tc>
              </a:tr>
              <a:tr h="370840">
                <a:tc>
                  <a:txBody>
                    <a:bodyPr/>
                    <a:lstStyle/>
                    <a:p>
                      <a:endParaRPr lang="fr-BE"/>
                    </a:p>
                  </a:txBody>
                  <a:tcPr/>
                </a:tc>
                <a:tc>
                  <a:txBody>
                    <a:bodyPr/>
                    <a:lstStyle/>
                    <a:p>
                      <a:r>
                        <a:rPr lang="fr-BE" dirty="0" smtClean="0"/>
                        <a:t>100 (</a:t>
                      </a:r>
                      <a:r>
                        <a:rPr lang="fr-BE" dirty="0" err="1" smtClean="0"/>
                        <a:t>a+c</a:t>
                      </a:r>
                      <a:r>
                        <a:rPr lang="fr-BE" dirty="0" smtClean="0"/>
                        <a:t>)</a:t>
                      </a:r>
                      <a:endParaRPr lang="fr-BE" dirty="0"/>
                    </a:p>
                  </a:txBody>
                  <a:tcPr/>
                </a:tc>
                <a:tc>
                  <a:txBody>
                    <a:bodyPr/>
                    <a:lstStyle/>
                    <a:p>
                      <a:r>
                        <a:rPr lang="fr-BE" dirty="0" smtClean="0"/>
                        <a:t>900  (</a:t>
                      </a:r>
                      <a:r>
                        <a:rPr lang="fr-BE" dirty="0" err="1" smtClean="0"/>
                        <a:t>b+d</a:t>
                      </a:r>
                      <a:r>
                        <a:rPr lang="fr-BE" dirty="0" smtClean="0"/>
                        <a:t>)</a:t>
                      </a:r>
                      <a:endParaRPr lang="fr-BE" dirty="0"/>
                    </a:p>
                  </a:txBody>
                  <a:tcPr/>
                </a:tc>
                <a:tc>
                  <a:txBody>
                    <a:bodyPr/>
                    <a:lstStyle/>
                    <a:p>
                      <a:r>
                        <a:rPr lang="fr-BE" dirty="0" smtClean="0"/>
                        <a:t>1000 (N)</a:t>
                      </a:r>
                      <a:endParaRPr lang="fr-BE" dirty="0"/>
                    </a:p>
                  </a:txBody>
                  <a:tcPr/>
                </a:tc>
              </a:tr>
            </a:tbl>
          </a:graphicData>
        </a:graphic>
      </p:graphicFrame>
      <p:sp>
        <p:nvSpPr>
          <p:cNvPr id="6" name="ZoneTexte 5"/>
          <p:cNvSpPr txBox="1"/>
          <p:nvPr/>
        </p:nvSpPr>
        <p:spPr>
          <a:xfrm>
            <a:off x="-1668" y="1789829"/>
            <a:ext cx="1337450" cy="738664"/>
          </a:xfrm>
          <a:prstGeom prst="rect">
            <a:avLst/>
          </a:prstGeom>
          <a:noFill/>
        </p:spPr>
        <p:txBody>
          <a:bodyPr wrap="none" rtlCol="0">
            <a:spAutoFit/>
          </a:bodyPr>
          <a:lstStyle/>
          <a:p>
            <a:r>
              <a:rPr lang="fr-BE" sz="1400" dirty="0" smtClean="0"/>
              <a:t>Prévalence 10%</a:t>
            </a:r>
          </a:p>
          <a:p>
            <a:r>
              <a:rPr lang="fr-BE" sz="1400" dirty="0" smtClean="0"/>
              <a:t>Sensibilité 90%</a:t>
            </a:r>
          </a:p>
          <a:p>
            <a:r>
              <a:rPr lang="fr-BE" sz="1400" dirty="0" smtClean="0"/>
              <a:t>Spécificité  95%</a:t>
            </a:r>
            <a:endParaRPr lang="fr-BE" sz="1400" dirty="0"/>
          </a:p>
        </p:txBody>
      </p:sp>
      <p:sp>
        <p:nvSpPr>
          <p:cNvPr id="7" name="ZoneTexte 6"/>
          <p:cNvSpPr txBox="1"/>
          <p:nvPr/>
        </p:nvSpPr>
        <p:spPr>
          <a:xfrm>
            <a:off x="641047" y="3066906"/>
            <a:ext cx="8140095" cy="1878976"/>
          </a:xfrm>
          <a:prstGeom prst="rect">
            <a:avLst/>
          </a:prstGeom>
          <a:noFill/>
        </p:spPr>
        <p:txBody>
          <a:bodyPr wrap="square" rtlCol="0">
            <a:spAutoFit/>
          </a:bodyPr>
          <a:lstStyle/>
          <a:p>
            <a:pPr marL="285750" indent="-285750">
              <a:lnSpc>
                <a:spcPct val="130000"/>
              </a:lnSpc>
              <a:buFont typeface="Arial"/>
              <a:buChar char="•"/>
            </a:pPr>
            <a:r>
              <a:rPr lang="fr-FR" dirty="0" smtClean="0"/>
              <a:t>Prévalence est illustrée par le rapport </a:t>
            </a:r>
            <a:r>
              <a:rPr lang="fr-FR" dirty="0" err="1" smtClean="0"/>
              <a:t>a+c</a:t>
            </a:r>
            <a:r>
              <a:rPr lang="fr-FR" dirty="0" smtClean="0"/>
              <a:t>/N.</a:t>
            </a:r>
          </a:p>
          <a:p>
            <a:pPr marL="285750" indent="-285750">
              <a:lnSpc>
                <a:spcPct val="130000"/>
              </a:lnSpc>
              <a:buFont typeface="Arial"/>
              <a:buChar char="•"/>
            </a:pPr>
            <a:r>
              <a:rPr lang="fr-FR" dirty="0" smtClean="0"/>
              <a:t>Sensibilité  = P (</a:t>
            </a:r>
            <a:r>
              <a:rPr lang="fr-FR" dirty="0" err="1" smtClean="0"/>
              <a:t>T</a:t>
            </a:r>
            <a:r>
              <a:rPr lang="fr-FR" dirty="0" smtClean="0"/>
              <a:t>+/M+) = a/</a:t>
            </a:r>
            <a:r>
              <a:rPr lang="fr-FR" dirty="0" err="1" smtClean="0"/>
              <a:t>a+c</a:t>
            </a:r>
            <a:r>
              <a:rPr lang="fr-FR" dirty="0" smtClean="0"/>
              <a:t> = 90%</a:t>
            </a:r>
          </a:p>
          <a:p>
            <a:pPr marL="285750" indent="-285750">
              <a:lnSpc>
                <a:spcPct val="130000"/>
              </a:lnSpc>
              <a:buFont typeface="Arial"/>
              <a:buChar char="•"/>
            </a:pPr>
            <a:r>
              <a:rPr lang="fr-FR" dirty="0" smtClean="0"/>
              <a:t>Spécificité = P(</a:t>
            </a:r>
            <a:r>
              <a:rPr lang="fr-FR" dirty="0" err="1" smtClean="0"/>
              <a:t>T</a:t>
            </a:r>
            <a:r>
              <a:rPr lang="fr-FR" dirty="0" smtClean="0"/>
              <a:t>- /M-) = d/ d +b = 95%</a:t>
            </a:r>
          </a:p>
          <a:p>
            <a:pPr marL="285750" indent="-285750">
              <a:lnSpc>
                <a:spcPct val="130000"/>
              </a:lnSpc>
              <a:buFont typeface="Arial"/>
              <a:buChar char="•"/>
            </a:pPr>
            <a:r>
              <a:rPr lang="fr-FR" dirty="0" smtClean="0"/>
              <a:t>Valeur Prédictive Positive = a/</a:t>
            </a:r>
            <a:r>
              <a:rPr lang="fr-FR" dirty="0" err="1" smtClean="0"/>
              <a:t>a+b</a:t>
            </a:r>
            <a:endParaRPr lang="fr-FR" dirty="0" smtClean="0"/>
          </a:p>
          <a:p>
            <a:pPr marL="285750" indent="-285750">
              <a:lnSpc>
                <a:spcPct val="130000"/>
              </a:lnSpc>
              <a:buFont typeface="Arial"/>
              <a:buChar char="•"/>
            </a:pPr>
            <a:r>
              <a:rPr lang="fr-FR" dirty="0" smtClean="0"/>
              <a:t>Valeur prédictive négative = d/</a:t>
            </a:r>
            <a:r>
              <a:rPr lang="fr-FR" dirty="0" err="1" smtClean="0"/>
              <a:t>c+d</a:t>
            </a:r>
            <a:endParaRPr lang="fr-FR" dirty="0"/>
          </a:p>
        </p:txBody>
      </p:sp>
      <p:sp>
        <p:nvSpPr>
          <p:cNvPr id="9" name="Parenthèse fermante 8"/>
          <p:cNvSpPr/>
          <p:nvPr/>
        </p:nvSpPr>
        <p:spPr>
          <a:xfrm>
            <a:off x="4608286" y="3543905"/>
            <a:ext cx="314476" cy="68178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0" name="ZoneTexte 9"/>
          <p:cNvSpPr txBox="1"/>
          <p:nvPr/>
        </p:nvSpPr>
        <p:spPr>
          <a:xfrm>
            <a:off x="5116286" y="3689049"/>
            <a:ext cx="2800015" cy="369332"/>
          </a:xfrm>
          <a:prstGeom prst="rect">
            <a:avLst/>
          </a:prstGeom>
          <a:noFill/>
        </p:spPr>
        <p:txBody>
          <a:bodyPr wrap="none" rtlCol="0">
            <a:spAutoFit/>
          </a:bodyPr>
          <a:lstStyle/>
          <a:p>
            <a:r>
              <a:rPr lang="fr-FR" dirty="0" smtClean="0"/>
              <a:t>Lecture verticale du tableau</a:t>
            </a:r>
            <a:endParaRPr lang="fr-FR" dirty="0"/>
          </a:p>
        </p:txBody>
      </p:sp>
      <p:sp>
        <p:nvSpPr>
          <p:cNvPr id="11" name="Parenthèse fermante 10"/>
          <p:cNvSpPr/>
          <p:nvPr/>
        </p:nvSpPr>
        <p:spPr>
          <a:xfrm>
            <a:off x="4608286" y="4318000"/>
            <a:ext cx="314476" cy="5080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2" name="ZoneTexte 11"/>
          <p:cNvSpPr txBox="1"/>
          <p:nvPr/>
        </p:nvSpPr>
        <p:spPr>
          <a:xfrm>
            <a:off x="5140478" y="4378478"/>
            <a:ext cx="3062407" cy="369332"/>
          </a:xfrm>
          <a:prstGeom prst="rect">
            <a:avLst/>
          </a:prstGeom>
          <a:noFill/>
        </p:spPr>
        <p:txBody>
          <a:bodyPr wrap="none" rtlCol="0">
            <a:spAutoFit/>
          </a:bodyPr>
          <a:lstStyle/>
          <a:p>
            <a:r>
              <a:rPr lang="fr-FR" dirty="0" smtClean="0"/>
              <a:t>Lecture horizontale du tableau</a:t>
            </a:r>
            <a:endParaRPr lang="fr-FR" dirty="0"/>
          </a:p>
        </p:txBody>
      </p:sp>
      <p:sp>
        <p:nvSpPr>
          <p:cNvPr id="13" name="ZoneTexte 12"/>
          <p:cNvSpPr txBox="1"/>
          <p:nvPr/>
        </p:nvSpPr>
        <p:spPr>
          <a:xfrm>
            <a:off x="447524" y="5394476"/>
            <a:ext cx="8321524" cy="1080296"/>
          </a:xfrm>
          <a:prstGeom prst="rect">
            <a:avLst/>
          </a:prstGeom>
          <a:noFill/>
        </p:spPr>
        <p:txBody>
          <a:bodyPr wrap="square" rtlCol="0">
            <a:spAutoFit/>
          </a:bodyPr>
          <a:lstStyle/>
          <a:p>
            <a:pPr marL="285750" indent="-285750">
              <a:lnSpc>
                <a:spcPct val="120000"/>
              </a:lnSpc>
              <a:buFont typeface="Arial"/>
              <a:buChar char="•"/>
            </a:pPr>
            <a:r>
              <a:rPr lang="fr-FR" b="1" dirty="0" smtClean="0"/>
              <a:t>Les caractéristiques opérantes du test sont la Sensibilité et la Spécificité.</a:t>
            </a:r>
          </a:p>
          <a:p>
            <a:pPr marL="285750" indent="-285750">
              <a:lnSpc>
                <a:spcPct val="120000"/>
              </a:lnSpc>
              <a:buFont typeface="Arial"/>
              <a:buChar char="•"/>
            </a:pPr>
            <a:r>
              <a:rPr lang="fr-FR" b="1" dirty="0" smtClean="0"/>
              <a:t>Les VPP et VPN intègrent la probabilité a priori avec les caractéristiques opérantes du test et ne sont valables que dans le cadre de l’étude. </a:t>
            </a:r>
            <a:endParaRPr lang="fr-FR" b="1" dirty="0"/>
          </a:p>
        </p:txBody>
      </p:sp>
      <p:sp>
        <p:nvSpPr>
          <p:cNvPr id="2" name="Espace réservé de la date 1"/>
          <p:cNvSpPr>
            <a:spLocks noGrp="1"/>
          </p:cNvSpPr>
          <p:nvPr>
            <p:ph type="dt" sz="half" idx="10"/>
          </p:nvPr>
        </p:nvSpPr>
        <p:spPr/>
        <p:txBody>
          <a:bodyPr/>
          <a:lstStyle/>
          <a:p>
            <a:fld id="{72ED66DE-9B15-A547-AF3C-8EB314140732}" type="datetime1">
              <a:rPr lang="fr-BE" smtClean="0"/>
              <a:t>22/11/16</a:t>
            </a:fld>
            <a:endParaRPr lang="fr-FR"/>
          </a:p>
        </p:txBody>
      </p:sp>
      <p:sp>
        <p:nvSpPr>
          <p:cNvPr id="8" name="Espace réservé du pied de page 7"/>
          <p:cNvSpPr>
            <a:spLocks noGrp="1"/>
          </p:cNvSpPr>
          <p:nvPr>
            <p:ph type="ftr" sz="quarter" idx="11"/>
          </p:nvPr>
        </p:nvSpPr>
        <p:spPr/>
        <p:txBody>
          <a:bodyPr/>
          <a:lstStyle/>
          <a:p>
            <a:r>
              <a:rPr lang="fr-FR" smtClean="0"/>
              <a:t>ASMA</a:t>
            </a:r>
            <a:endParaRPr lang="fr-FR"/>
          </a:p>
        </p:txBody>
      </p:sp>
      <p:sp>
        <p:nvSpPr>
          <p:cNvPr id="14" name="Espace réservé du numéro de diapositive 13"/>
          <p:cNvSpPr>
            <a:spLocks noGrp="1"/>
          </p:cNvSpPr>
          <p:nvPr>
            <p:ph type="sldNum" sz="quarter" idx="12"/>
          </p:nvPr>
        </p:nvSpPr>
        <p:spPr/>
        <p:txBody>
          <a:bodyPr/>
          <a:lstStyle/>
          <a:p>
            <a:fld id="{E69145C0-7104-C14D-9877-3EFF8F24712E}" type="slidenum">
              <a:rPr lang="fr-FR" smtClean="0"/>
              <a:t>16</a:t>
            </a:fld>
            <a:endParaRPr lang="fr-FR"/>
          </a:p>
        </p:txBody>
      </p:sp>
    </p:spTree>
    <p:extLst>
      <p:ext uri="{BB962C8B-B14F-4D97-AF65-F5344CB8AC3E}">
        <p14:creationId xmlns:p14="http://schemas.microsoft.com/office/powerpoint/2010/main" val="4420189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p:bldP spid="11" grpId="0" animBg="1"/>
      <p:bldP spid="12"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491619" y="0"/>
            <a:ext cx="4160762" cy="523220"/>
          </a:xfrm>
          <a:prstGeom prst="rect">
            <a:avLst/>
          </a:prstGeom>
          <a:solidFill>
            <a:srgbClr val="FFFF00"/>
          </a:solidFill>
          <a:ln w="38100">
            <a:solidFill>
              <a:srgbClr val="FF0000"/>
            </a:solidFill>
          </a:ln>
        </p:spPr>
        <p:txBody>
          <a:bodyPr wrap="square" rtlCol="0">
            <a:spAutoFit/>
          </a:bodyPr>
          <a:lstStyle/>
          <a:p>
            <a:r>
              <a:rPr lang="fr-BE" sz="2000" dirty="0" smtClean="0"/>
              <a:t> </a:t>
            </a:r>
            <a:r>
              <a:rPr lang="fr-BE" sz="2800" dirty="0" smtClean="0"/>
              <a:t>Démarche Diagnostique</a:t>
            </a:r>
            <a:endParaRPr lang="fr-BE" sz="2800" dirty="0"/>
          </a:p>
        </p:txBody>
      </p:sp>
      <p:sp>
        <p:nvSpPr>
          <p:cNvPr id="3" name="ZoneTexte 2"/>
          <p:cNvSpPr txBox="1"/>
          <p:nvPr/>
        </p:nvSpPr>
        <p:spPr>
          <a:xfrm>
            <a:off x="0" y="680788"/>
            <a:ext cx="9144000" cy="5509201"/>
          </a:xfrm>
          <a:prstGeom prst="rect">
            <a:avLst/>
          </a:prstGeom>
          <a:noFill/>
        </p:spPr>
        <p:txBody>
          <a:bodyPr wrap="square" rtlCol="0">
            <a:spAutoFit/>
          </a:bodyPr>
          <a:lstStyle/>
          <a:p>
            <a:pPr marL="285750" indent="-285750">
              <a:buFont typeface="Courier New" panose="02070309020205020404" pitchFamily="49" charset="0"/>
              <a:buChar char="o"/>
            </a:pPr>
            <a:r>
              <a:rPr lang="fr-BE" dirty="0" smtClean="0"/>
              <a:t>La démarche est caractérisée par la combinaison de ce  :</a:t>
            </a:r>
          </a:p>
          <a:p>
            <a:r>
              <a:rPr lang="fr-BE" dirty="0"/>
              <a:t> </a:t>
            </a:r>
            <a:r>
              <a:rPr lang="fr-BE" dirty="0" smtClean="0"/>
              <a:t>       </a:t>
            </a:r>
            <a:endParaRPr lang="fr-BE" dirty="0"/>
          </a:p>
          <a:p>
            <a:r>
              <a:rPr lang="fr-BE" dirty="0" smtClean="0"/>
              <a:t>qu’</a:t>
            </a:r>
            <a:r>
              <a:rPr lang="fr-BE" b="1" dirty="0" smtClean="0">
                <a:solidFill>
                  <a:srgbClr val="00B0F0"/>
                </a:solidFill>
              </a:rPr>
              <a:t>on pensait avant </a:t>
            </a:r>
            <a:r>
              <a:rPr lang="fr-BE" b="1" dirty="0" smtClean="0"/>
              <a:t>‘+’</a:t>
            </a:r>
            <a:r>
              <a:rPr lang="fr-BE" dirty="0" smtClean="0"/>
              <a:t> Nouvelle information = </a:t>
            </a:r>
            <a:r>
              <a:rPr lang="fr-BE" b="1" dirty="0" smtClean="0">
                <a:solidFill>
                  <a:srgbClr val="7030A0"/>
                </a:solidFill>
              </a:rPr>
              <a:t>ce que l’on pense maintenant</a:t>
            </a:r>
          </a:p>
          <a:p>
            <a:endParaRPr lang="fr-BE" dirty="0"/>
          </a:p>
          <a:p>
            <a:r>
              <a:rPr lang="fr-BE" b="1" dirty="0" smtClean="0">
                <a:solidFill>
                  <a:srgbClr val="00B0F0"/>
                </a:solidFill>
              </a:rPr>
              <a:t>Probabilité pré-test  : </a:t>
            </a:r>
            <a:r>
              <a:rPr lang="fr-BE" b="1" dirty="0" smtClean="0"/>
              <a:t>pour un test  diagnostic   cela dépend des symptômes et signes du patient ainsi que des résultats obtenus  par des tests  réalisés avant  le test actuel.</a:t>
            </a:r>
          </a:p>
          <a:p>
            <a:r>
              <a:rPr lang="fr-BE" b="1" dirty="0"/>
              <a:t> </a:t>
            </a:r>
            <a:r>
              <a:rPr lang="fr-BE" b="1" dirty="0" smtClean="0"/>
              <a:t>                                : pour un test de dépistage (screening) cela   est la prévalence de la maladie dans la population dont le sujet fait partie.</a:t>
            </a:r>
          </a:p>
          <a:p>
            <a:endParaRPr lang="fr-BE" b="1" dirty="0"/>
          </a:p>
          <a:p>
            <a:r>
              <a:rPr lang="fr-BE" b="1" dirty="0" smtClean="0">
                <a:solidFill>
                  <a:srgbClr val="7030A0"/>
                </a:solidFill>
              </a:rPr>
              <a:t>Probabilité post-test</a:t>
            </a:r>
            <a:r>
              <a:rPr lang="fr-BE" b="1" dirty="0" smtClean="0"/>
              <a:t>: révision de notre estimation de la probabilité de la présence de la maladie étant donné le résultat du test .</a:t>
            </a:r>
          </a:p>
          <a:p>
            <a:endParaRPr lang="fr-BE" b="1" dirty="0"/>
          </a:p>
          <a:p>
            <a:r>
              <a:rPr lang="fr-BE" sz="2000" dirty="0" smtClean="0"/>
              <a:t>En cas de test dichotomique positif, cela est égal à la VPP calculée dans le cadre individuel du patient!</a:t>
            </a:r>
          </a:p>
          <a:p>
            <a:r>
              <a:rPr lang="fr-BE" sz="2000" dirty="0" smtClean="0"/>
              <a:t>En termes de probabilité post-test si résultat négatif , ce n’est pas la VPN mais  1-VPN.</a:t>
            </a:r>
          </a:p>
          <a:p>
            <a:r>
              <a:rPr lang="fr-BE" sz="2000" dirty="0" smtClean="0"/>
              <a:t>La VPN est en effet  </a:t>
            </a:r>
            <a:r>
              <a:rPr lang="fr-BE" sz="2000" b="1" dirty="0" smtClean="0"/>
              <a:t>P (M-/T-), nous sommes intéressés par la P(M+/T-)  .</a:t>
            </a:r>
          </a:p>
          <a:p>
            <a:endParaRPr lang="fr-BE" sz="2000" b="1" dirty="0" smtClean="0"/>
          </a:p>
          <a:p>
            <a:endParaRPr lang="fr-BE" b="1" dirty="0"/>
          </a:p>
          <a:p>
            <a:endParaRPr lang="fr-BE" b="1" dirty="0"/>
          </a:p>
        </p:txBody>
      </p:sp>
      <p:sp>
        <p:nvSpPr>
          <p:cNvPr id="4" name="Espace réservé de la date 3"/>
          <p:cNvSpPr>
            <a:spLocks noGrp="1"/>
          </p:cNvSpPr>
          <p:nvPr>
            <p:ph type="dt" sz="half" idx="10"/>
          </p:nvPr>
        </p:nvSpPr>
        <p:spPr/>
        <p:txBody>
          <a:bodyPr/>
          <a:lstStyle/>
          <a:p>
            <a:fld id="{CD8B6740-9B08-F94D-9511-80E225B169DD}" type="datetime1">
              <a:rPr lang="fr-BE" smtClean="0"/>
              <a:t>22/11/16</a:t>
            </a:fld>
            <a:endParaRPr lang="fr-FR"/>
          </a:p>
        </p:txBody>
      </p:sp>
      <p:sp>
        <p:nvSpPr>
          <p:cNvPr id="5" name="Espace réservé du pied de page 4"/>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E69145C0-7104-C14D-9877-3EFF8F24712E}" type="slidenum">
              <a:rPr lang="fr-FR" smtClean="0"/>
              <a:t>17</a:t>
            </a:fld>
            <a:endParaRPr lang="fr-FR"/>
          </a:p>
        </p:txBody>
      </p:sp>
    </p:spTree>
    <p:extLst>
      <p:ext uri="{BB962C8B-B14F-4D97-AF65-F5344CB8AC3E}">
        <p14:creationId xmlns:p14="http://schemas.microsoft.com/office/powerpoint/2010/main" val="31426939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8428" y="489503"/>
            <a:ext cx="8505739" cy="1261884"/>
          </a:xfrm>
          <a:prstGeom prst="rect">
            <a:avLst/>
          </a:prstGeom>
          <a:noFill/>
        </p:spPr>
        <p:txBody>
          <a:bodyPr wrap="square" rtlCol="0">
            <a:spAutoFit/>
          </a:bodyPr>
          <a:lstStyle/>
          <a:p>
            <a:pPr marL="342900" indent="-342900">
              <a:lnSpc>
                <a:spcPct val="140000"/>
              </a:lnSpc>
              <a:buFont typeface="Arial"/>
              <a:buChar char="•"/>
            </a:pPr>
            <a:r>
              <a:rPr lang="fr-FR" sz="2000" dirty="0" smtClean="0"/>
              <a:t>Nous aimerions pouvoir multiplier </a:t>
            </a:r>
            <a:r>
              <a:rPr lang="fr-FR" sz="2000" b="1" u="sng" dirty="0" smtClean="0"/>
              <a:t>la probabilité a priori </a:t>
            </a:r>
            <a:r>
              <a:rPr lang="fr-FR" sz="2000" dirty="0" smtClean="0"/>
              <a:t>par une constante dérivée du résultat du test pour obtenir la probabilité a posteriori.</a:t>
            </a:r>
          </a:p>
          <a:p>
            <a:pPr marL="342900" indent="-342900">
              <a:buFont typeface="Arial"/>
              <a:buChar char="•"/>
            </a:pPr>
            <a:endParaRPr lang="fr-FR" sz="2000" dirty="0"/>
          </a:p>
        </p:txBody>
      </p:sp>
      <p:sp>
        <p:nvSpPr>
          <p:cNvPr id="3" name="ZoneTexte 2"/>
          <p:cNvSpPr txBox="1"/>
          <p:nvPr/>
        </p:nvSpPr>
        <p:spPr>
          <a:xfrm>
            <a:off x="198422" y="2182278"/>
            <a:ext cx="8945577" cy="1364476"/>
          </a:xfrm>
          <a:prstGeom prst="rect">
            <a:avLst/>
          </a:prstGeom>
          <a:noFill/>
        </p:spPr>
        <p:txBody>
          <a:bodyPr wrap="square" rtlCol="0">
            <a:spAutoFit/>
          </a:bodyPr>
          <a:lstStyle/>
          <a:p>
            <a:pPr marL="342900" indent="-342900">
              <a:lnSpc>
                <a:spcPct val="140000"/>
              </a:lnSpc>
              <a:buFont typeface="Arial"/>
              <a:buChar char="•"/>
            </a:pPr>
            <a:r>
              <a:rPr lang="fr-FR" sz="2000" dirty="0" smtClean="0"/>
              <a:t>La probabilité de cancer mammaire à un certain âge est multipliée par 10 en cas de mammographie positive ou  la probabilité de bactériémie en cas leucocytose&gt; 15.000 est multipliée par 3.</a:t>
            </a:r>
            <a:endParaRPr lang="fr-FR" sz="2000" dirty="0"/>
          </a:p>
        </p:txBody>
      </p:sp>
      <p:sp>
        <p:nvSpPr>
          <p:cNvPr id="4" name="ZoneTexte 3"/>
          <p:cNvSpPr txBox="1"/>
          <p:nvPr/>
        </p:nvSpPr>
        <p:spPr>
          <a:xfrm>
            <a:off x="410080" y="4074780"/>
            <a:ext cx="8294087" cy="2086725"/>
          </a:xfrm>
          <a:prstGeom prst="rect">
            <a:avLst/>
          </a:prstGeom>
          <a:noFill/>
        </p:spPr>
        <p:txBody>
          <a:bodyPr wrap="square" rtlCol="0">
            <a:spAutoFit/>
          </a:bodyPr>
          <a:lstStyle/>
          <a:p>
            <a:pPr marL="342900" indent="-342900">
              <a:buFont typeface="Arial"/>
              <a:buChar char="•"/>
            </a:pPr>
            <a:r>
              <a:rPr lang="fr-FR" sz="2000" u="sng" dirty="0" smtClean="0"/>
              <a:t>Problème</a:t>
            </a:r>
            <a:r>
              <a:rPr lang="fr-FR" sz="2000" dirty="0" smtClean="0"/>
              <a:t>: une probabilité ne peut dépasser 1.</a:t>
            </a:r>
          </a:p>
          <a:p>
            <a:pPr>
              <a:lnSpc>
                <a:spcPct val="140000"/>
              </a:lnSpc>
            </a:pPr>
            <a:r>
              <a:rPr lang="fr-FR" sz="2000" dirty="0"/>
              <a:t> </a:t>
            </a:r>
            <a:r>
              <a:rPr lang="fr-FR" sz="2000" dirty="0" smtClean="0"/>
              <a:t>   Si notre P a priori de cancer du sein est &gt;0.1 ou de</a:t>
            </a:r>
          </a:p>
          <a:p>
            <a:pPr>
              <a:lnSpc>
                <a:spcPct val="140000"/>
              </a:lnSpc>
            </a:pPr>
            <a:r>
              <a:rPr lang="fr-FR" sz="2000" dirty="0"/>
              <a:t> </a:t>
            </a:r>
            <a:r>
              <a:rPr lang="fr-FR" sz="2000" dirty="0" smtClean="0"/>
              <a:t>   bactériémie est &gt; 0.33, nous ne pouvons pas multiplier ces </a:t>
            </a:r>
          </a:p>
          <a:p>
            <a:pPr>
              <a:lnSpc>
                <a:spcPct val="140000"/>
              </a:lnSpc>
            </a:pPr>
            <a:r>
              <a:rPr lang="fr-FR" sz="2000" b="1" dirty="0" smtClean="0"/>
              <a:t>    </a:t>
            </a:r>
            <a:r>
              <a:rPr lang="fr-FR" sz="2000" b="1" u="sng" dirty="0" smtClean="0"/>
              <a:t>P</a:t>
            </a:r>
            <a:r>
              <a:rPr lang="fr-FR" sz="2000" u="sng" dirty="0" smtClean="0"/>
              <a:t> a priori  </a:t>
            </a:r>
            <a:r>
              <a:rPr lang="fr-FR" sz="2000" dirty="0" smtClean="0"/>
              <a:t>par 10 ou 3 ,car elles donneraient des </a:t>
            </a:r>
            <a:r>
              <a:rPr lang="fr-FR" sz="2000" b="1" u="sng" dirty="0" smtClean="0"/>
              <a:t>P</a:t>
            </a:r>
            <a:r>
              <a:rPr lang="fr-FR" sz="2000" u="sng" dirty="0" smtClean="0"/>
              <a:t> a posteriori   </a:t>
            </a:r>
            <a:r>
              <a:rPr lang="fr-FR" sz="2400" b="1" u="sng" dirty="0" smtClean="0">
                <a:solidFill>
                  <a:srgbClr val="660066"/>
                </a:solidFill>
              </a:rPr>
              <a:t>&gt;</a:t>
            </a:r>
            <a:r>
              <a:rPr lang="fr-FR" sz="2000" u="sng" dirty="0" smtClean="0"/>
              <a:t> 1</a:t>
            </a:r>
            <a:r>
              <a:rPr lang="fr-FR" sz="2000" dirty="0" smtClean="0"/>
              <a:t>.</a:t>
            </a:r>
          </a:p>
          <a:p>
            <a:r>
              <a:rPr lang="fr-FR" sz="2000" dirty="0"/>
              <a:t> </a:t>
            </a:r>
            <a:r>
              <a:rPr lang="fr-FR" sz="2000" dirty="0" smtClean="0"/>
              <a:t>   </a:t>
            </a:r>
            <a:endParaRPr lang="fr-FR" sz="2000" dirty="0"/>
          </a:p>
        </p:txBody>
      </p:sp>
      <p:sp>
        <p:nvSpPr>
          <p:cNvPr id="5" name="Espace réservé de la date 4"/>
          <p:cNvSpPr>
            <a:spLocks noGrp="1"/>
          </p:cNvSpPr>
          <p:nvPr>
            <p:ph type="dt" sz="half" idx="10"/>
          </p:nvPr>
        </p:nvSpPr>
        <p:spPr/>
        <p:txBody>
          <a:bodyPr/>
          <a:lstStyle/>
          <a:p>
            <a:fld id="{4F25A7E1-4CC5-5949-9359-BAF094F03446}" type="datetime1">
              <a:rPr lang="fr-BE" smtClean="0"/>
              <a:t>22/11/16</a:t>
            </a:fld>
            <a:endParaRPr lang="fr-FR"/>
          </a:p>
        </p:txBody>
      </p:sp>
      <p:sp>
        <p:nvSpPr>
          <p:cNvPr id="6" name="Espace réservé du pied de page 5"/>
          <p:cNvSpPr>
            <a:spLocks noGrp="1"/>
          </p:cNvSpPr>
          <p:nvPr>
            <p:ph type="ftr" sz="quarter" idx="11"/>
          </p:nvPr>
        </p:nvSpPr>
        <p:spPr/>
        <p:txBody>
          <a:bodyPr/>
          <a:lstStyle/>
          <a:p>
            <a:r>
              <a:rPr lang="fr-FR" smtClean="0"/>
              <a:t>ASMA</a:t>
            </a:r>
            <a:endParaRPr lang="fr-FR" dirty="0"/>
          </a:p>
        </p:txBody>
      </p:sp>
      <p:sp>
        <p:nvSpPr>
          <p:cNvPr id="7" name="Espace réservé du numéro de diapositive 6"/>
          <p:cNvSpPr>
            <a:spLocks noGrp="1"/>
          </p:cNvSpPr>
          <p:nvPr>
            <p:ph type="sldNum" sz="quarter" idx="12"/>
          </p:nvPr>
        </p:nvSpPr>
        <p:spPr/>
        <p:txBody>
          <a:bodyPr/>
          <a:lstStyle/>
          <a:p>
            <a:fld id="{E69145C0-7104-C14D-9877-3EFF8F24712E}" type="slidenum">
              <a:rPr lang="fr-FR" smtClean="0"/>
              <a:t>18</a:t>
            </a:fld>
            <a:endParaRPr lang="fr-FR"/>
          </a:p>
        </p:txBody>
      </p:sp>
    </p:spTree>
    <p:extLst>
      <p:ext uri="{BB962C8B-B14F-4D97-AF65-F5344CB8AC3E}">
        <p14:creationId xmlns:p14="http://schemas.microsoft.com/office/powerpoint/2010/main" val="40352894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91020" y="739270"/>
            <a:ext cx="8518968" cy="5066002"/>
          </a:xfrm>
          <a:prstGeom prst="rect">
            <a:avLst/>
          </a:prstGeom>
          <a:noFill/>
        </p:spPr>
        <p:txBody>
          <a:bodyPr wrap="square" rtlCol="0">
            <a:spAutoFit/>
          </a:bodyPr>
          <a:lstStyle/>
          <a:p>
            <a:pPr marL="342900" indent="-342900">
              <a:lnSpc>
                <a:spcPct val="140000"/>
              </a:lnSpc>
              <a:buFont typeface="Arial"/>
              <a:buChar char="•"/>
            </a:pPr>
            <a:r>
              <a:rPr lang="fr-FR" sz="2400" dirty="0" smtClean="0"/>
              <a:t>Afin de résoudre ce problème, nous passons des probabilités aux </a:t>
            </a:r>
            <a:r>
              <a:rPr lang="fr-FR" sz="2400" dirty="0" err="1" smtClean="0"/>
              <a:t>odds</a:t>
            </a:r>
            <a:r>
              <a:rPr lang="fr-FR" sz="2400" dirty="0" smtClean="0"/>
              <a:t>.</a:t>
            </a:r>
          </a:p>
          <a:p>
            <a:pPr marL="342900" indent="-342900">
              <a:lnSpc>
                <a:spcPct val="140000"/>
              </a:lnSpc>
              <a:buFont typeface="Arial"/>
              <a:buChar char="•"/>
            </a:pPr>
            <a:r>
              <a:rPr lang="fr-FR" sz="2400" dirty="0" smtClean="0"/>
              <a:t>L’</a:t>
            </a:r>
            <a:r>
              <a:rPr lang="fr-FR" sz="2400" dirty="0" err="1" smtClean="0"/>
              <a:t>odds</a:t>
            </a:r>
            <a:r>
              <a:rPr lang="fr-FR" sz="2400" dirty="0" smtClean="0"/>
              <a:t> est simplement  un rapport de Probabilités:</a:t>
            </a:r>
          </a:p>
          <a:p>
            <a:pPr>
              <a:lnSpc>
                <a:spcPct val="140000"/>
              </a:lnSpc>
            </a:pPr>
            <a:endParaRPr lang="fr-FR" sz="2400" dirty="0"/>
          </a:p>
          <a:p>
            <a:pPr>
              <a:lnSpc>
                <a:spcPct val="140000"/>
              </a:lnSpc>
            </a:pPr>
            <a:r>
              <a:rPr lang="fr-FR" sz="2000" dirty="0" smtClean="0"/>
              <a:t>                                </a:t>
            </a:r>
            <a:r>
              <a:rPr lang="fr-FR" sz="2400" dirty="0" smtClean="0"/>
              <a:t> </a:t>
            </a:r>
            <a:r>
              <a:rPr lang="fr-FR" sz="2400" b="1" dirty="0" err="1"/>
              <a:t>O</a:t>
            </a:r>
            <a:r>
              <a:rPr lang="fr-FR" sz="2400" b="1" dirty="0" err="1" smtClean="0"/>
              <a:t>dds</a:t>
            </a:r>
            <a:r>
              <a:rPr lang="fr-FR" sz="2400" b="1" dirty="0" smtClean="0"/>
              <a:t> = P/(1-P)</a:t>
            </a:r>
          </a:p>
          <a:p>
            <a:pPr>
              <a:lnSpc>
                <a:spcPct val="140000"/>
              </a:lnSpc>
            </a:pPr>
            <a:endParaRPr lang="fr-FR" sz="2400" b="1" dirty="0"/>
          </a:p>
          <a:p>
            <a:pPr marL="342900" indent="-342900">
              <a:lnSpc>
                <a:spcPct val="140000"/>
              </a:lnSpc>
              <a:buFont typeface="Arial"/>
              <a:buChar char="•"/>
            </a:pPr>
            <a:r>
              <a:rPr lang="fr-FR" sz="2000" dirty="0" smtClean="0"/>
              <a:t>Pour le thème du diagnostic :</a:t>
            </a:r>
          </a:p>
          <a:p>
            <a:pPr>
              <a:lnSpc>
                <a:spcPct val="140000"/>
              </a:lnSpc>
            </a:pPr>
            <a:endParaRPr lang="fr-FR" sz="2000" dirty="0"/>
          </a:p>
          <a:p>
            <a:pPr>
              <a:lnSpc>
                <a:spcPct val="140000"/>
              </a:lnSpc>
            </a:pPr>
            <a:r>
              <a:rPr lang="fr-FR" sz="2000" dirty="0" smtClean="0"/>
              <a:t>                          </a:t>
            </a:r>
            <a:r>
              <a:rPr lang="fr-FR" sz="2400" b="1" dirty="0" smtClean="0"/>
              <a:t>Probabilité d’être M+</a:t>
            </a:r>
          </a:p>
          <a:p>
            <a:pPr>
              <a:lnSpc>
                <a:spcPct val="140000"/>
              </a:lnSpc>
            </a:pPr>
            <a:r>
              <a:rPr lang="fr-FR" sz="2400" b="1" dirty="0"/>
              <a:t> </a:t>
            </a:r>
            <a:r>
              <a:rPr lang="fr-FR" sz="2400" b="1" dirty="0" smtClean="0"/>
              <a:t>                    Probabilité d’être M-</a:t>
            </a:r>
            <a:endParaRPr lang="fr-FR" sz="2000" dirty="0"/>
          </a:p>
        </p:txBody>
      </p:sp>
      <p:cxnSp>
        <p:nvCxnSpPr>
          <p:cNvPr id="4" name="Connecteur droit 3"/>
          <p:cNvCxnSpPr/>
          <p:nvPr/>
        </p:nvCxnSpPr>
        <p:spPr>
          <a:xfrm>
            <a:off x="1556984" y="5336568"/>
            <a:ext cx="3386541"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ZoneTexte 4"/>
          <p:cNvSpPr txBox="1"/>
          <p:nvPr/>
        </p:nvSpPr>
        <p:spPr>
          <a:xfrm>
            <a:off x="396848" y="6032791"/>
            <a:ext cx="3416320" cy="461665"/>
          </a:xfrm>
          <a:prstGeom prst="rect">
            <a:avLst/>
          </a:prstGeom>
          <a:noFill/>
        </p:spPr>
        <p:txBody>
          <a:bodyPr wrap="none" rtlCol="0">
            <a:spAutoFit/>
          </a:bodyPr>
          <a:lstStyle/>
          <a:p>
            <a:pPr marL="342900" indent="-342900">
              <a:buFont typeface="Arial"/>
              <a:buChar char="•"/>
            </a:pPr>
            <a:r>
              <a:rPr lang="fr-FR" sz="2400" dirty="0" smtClean="0"/>
              <a:t>L’</a:t>
            </a:r>
            <a:r>
              <a:rPr lang="fr-FR" sz="2400" dirty="0" err="1" smtClean="0"/>
              <a:t>odds</a:t>
            </a:r>
            <a:r>
              <a:rPr lang="fr-FR" sz="2400" dirty="0" smtClean="0"/>
              <a:t> peut aller de 0 à   </a:t>
            </a:r>
            <a:endParaRPr lang="fr-FR" sz="2400" dirty="0"/>
          </a:p>
        </p:txBody>
      </p:sp>
      <p:sp>
        <p:nvSpPr>
          <p:cNvPr id="7" name="Rectangle 6"/>
          <p:cNvSpPr/>
          <p:nvPr/>
        </p:nvSpPr>
        <p:spPr>
          <a:xfrm>
            <a:off x="3663751" y="5946491"/>
            <a:ext cx="578479" cy="646331"/>
          </a:xfrm>
          <a:prstGeom prst="rect">
            <a:avLst/>
          </a:prstGeom>
        </p:spPr>
        <p:txBody>
          <a:bodyPr wrap="none">
            <a:spAutoFit/>
          </a:bodyPr>
          <a:lstStyle/>
          <a:p>
            <a:r>
              <a:rPr lang="fr-FR" sz="3600" dirty="0"/>
              <a:t>∞</a:t>
            </a:r>
          </a:p>
        </p:txBody>
      </p:sp>
      <p:sp>
        <p:nvSpPr>
          <p:cNvPr id="3" name="Espace réservé de la date 2"/>
          <p:cNvSpPr>
            <a:spLocks noGrp="1"/>
          </p:cNvSpPr>
          <p:nvPr>
            <p:ph type="dt" sz="half" idx="10"/>
          </p:nvPr>
        </p:nvSpPr>
        <p:spPr/>
        <p:txBody>
          <a:bodyPr/>
          <a:lstStyle/>
          <a:p>
            <a:fld id="{AB6F013D-2432-D341-8682-4FF00E4B5A39}" type="datetime1">
              <a:rPr lang="fr-BE" smtClean="0"/>
              <a:t>22/11/16</a:t>
            </a:fld>
            <a:endParaRPr lang="fr-FR"/>
          </a:p>
        </p:txBody>
      </p:sp>
      <p:sp>
        <p:nvSpPr>
          <p:cNvPr id="8" name="Espace réservé du pied de page 7"/>
          <p:cNvSpPr>
            <a:spLocks noGrp="1"/>
          </p:cNvSpPr>
          <p:nvPr>
            <p:ph type="ftr" sz="quarter" idx="11"/>
          </p:nvPr>
        </p:nvSpPr>
        <p:spPr/>
        <p:txBody>
          <a:bodyPr/>
          <a:lstStyle/>
          <a:p>
            <a:r>
              <a:rPr lang="fr-FR" smtClean="0"/>
              <a:t>ASMA</a:t>
            </a:r>
            <a:endParaRPr lang="fr-FR"/>
          </a:p>
        </p:txBody>
      </p:sp>
      <p:sp>
        <p:nvSpPr>
          <p:cNvPr id="9" name="Espace réservé du numéro de diapositive 8"/>
          <p:cNvSpPr>
            <a:spLocks noGrp="1"/>
          </p:cNvSpPr>
          <p:nvPr>
            <p:ph type="sldNum" sz="quarter" idx="12"/>
          </p:nvPr>
        </p:nvSpPr>
        <p:spPr/>
        <p:txBody>
          <a:bodyPr/>
          <a:lstStyle/>
          <a:p>
            <a:fld id="{E69145C0-7104-C14D-9877-3EFF8F24712E}" type="slidenum">
              <a:rPr lang="fr-FR" smtClean="0"/>
              <a:t>19</a:t>
            </a:fld>
            <a:endParaRPr lang="fr-FR"/>
          </a:p>
        </p:txBody>
      </p:sp>
    </p:spTree>
    <p:extLst>
      <p:ext uri="{BB962C8B-B14F-4D97-AF65-F5344CB8AC3E}">
        <p14:creationId xmlns:p14="http://schemas.microsoft.com/office/powerpoint/2010/main" val="53785588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989199" y="0"/>
            <a:ext cx="2951850" cy="584776"/>
          </a:xfrm>
          <a:prstGeom prst="rect">
            <a:avLst/>
          </a:prstGeom>
          <a:noFill/>
        </p:spPr>
        <p:txBody>
          <a:bodyPr wrap="none" rtlCol="0">
            <a:spAutoFit/>
          </a:bodyPr>
          <a:lstStyle/>
          <a:p>
            <a:r>
              <a:rPr lang="fr-FR" sz="3200" b="1" dirty="0" smtClean="0"/>
              <a:t>Plan de l’exposé</a:t>
            </a:r>
            <a:endParaRPr lang="fr-FR" sz="3200" b="1" dirty="0"/>
          </a:p>
        </p:txBody>
      </p:sp>
      <p:sp>
        <p:nvSpPr>
          <p:cNvPr id="5" name="ZoneTexte 4"/>
          <p:cNvSpPr txBox="1"/>
          <p:nvPr/>
        </p:nvSpPr>
        <p:spPr>
          <a:xfrm>
            <a:off x="808238" y="867269"/>
            <a:ext cx="7158683" cy="4721292"/>
          </a:xfrm>
          <a:prstGeom prst="rect">
            <a:avLst/>
          </a:prstGeom>
          <a:noFill/>
        </p:spPr>
        <p:txBody>
          <a:bodyPr wrap="square" rtlCol="0">
            <a:spAutoFit/>
          </a:bodyPr>
          <a:lstStyle/>
          <a:p>
            <a:pPr marL="342900" indent="-342900">
              <a:lnSpc>
                <a:spcPct val="140000"/>
              </a:lnSpc>
              <a:buFont typeface="Arial"/>
              <a:buChar char="•"/>
            </a:pPr>
            <a:r>
              <a:rPr lang="fr-FR" sz="2400" dirty="0" smtClean="0"/>
              <a:t>Domaines et outils de l’épidémiologie clinique</a:t>
            </a:r>
          </a:p>
          <a:p>
            <a:pPr marL="285750" indent="-285750">
              <a:lnSpc>
                <a:spcPct val="140000"/>
              </a:lnSpc>
              <a:buFont typeface="Arial"/>
              <a:buChar char="•"/>
            </a:pPr>
            <a:r>
              <a:rPr lang="fr-FR" sz="2400" dirty="0" smtClean="0"/>
              <a:t>Logique du raisonnement scientifique et médical</a:t>
            </a:r>
          </a:p>
          <a:p>
            <a:pPr marL="285750" indent="-285750">
              <a:lnSpc>
                <a:spcPct val="140000"/>
              </a:lnSpc>
              <a:buFont typeface="Arial"/>
              <a:buChar char="•"/>
            </a:pPr>
            <a:r>
              <a:rPr lang="fr-FR" sz="2400" dirty="0" smtClean="0"/>
              <a:t>Tests diagnostiques: caractéristiques opérantes/ VPP – VPN</a:t>
            </a:r>
          </a:p>
          <a:p>
            <a:pPr marL="285750" indent="-285750">
              <a:lnSpc>
                <a:spcPct val="140000"/>
              </a:lnSpc>
              <a:buFont typeface="Arial"/>
              <a:buChar char="•"/>
            </a:pPr>
            <a:r>
              <a:rPr lang="fr-FR" sz="2400" dirty="0"/>
              <a:t>E</a:t>
            </a:r>
            <a:r>
              <a:rPr lang="fr-FR" sz="2400" dirty="0" smtClean="0"/>
              <a:t>quation simplifiée de Bayes</a:t>
            </a:r>
          </a:p>
          <a:p>
            <a:pPr marL="285750" indent="-285750">
              <a:lnSpc>
                <a:spcPct val="140000"/>
              </a:lnSpc>
              <a:buFont typeface="Arial"/>
              <a:buChar char="•"/>
            </a:pPr>
            <a:r>
              <a:rPr lang="fr-FR" sz="2400" dirty="0" smtClean="0"/>
              <a:t>Nomogramme de </a:t>
            </a:r>
            <a:r>
              <a:rPr lang="fr-FR" sz="2400" dirty="0" err="1" smtClean="0"/>
              <a:t>Fagan</a:t>
            </a:r>
            <a:r>
              <a:rPr lang="fr-FR" sz="2400" dirty="0" smtClean="0"/>
              <a:t> et exemples</a:t>
            </a:r>
          </a:p>
          <a:p>
            <a:pPr marL="285750" indent="-285750">
              <a:lnSpc>
                <a:spcPct val="140000"/>
              </a:lnSpc>
              <a:buFont typeface="Arial"/>
              <a:buChar char="•"/>
            </a:pPr>
            <a:r>
              <a:rPr lang="fr-FR" sz="2400" dirty="0" smtClean="0"/>
              <a:t>Le dépistage de Masse</a:t>
            </a:r>
          </a:p>
          <a:p>
            <a:pPr marL="285750" indent="-285750">
              <a:lnSpc>
                <a:spcPct val="140000"/>
              </a:lnSpc>
              <a:buFont typeface="Arial"/>
              <a:buChar char="•"/>
            </a:pPr>
            <a:r>
              <a:rPr lang="fr-FR" sz="2400" dirty="0" smtClean="0"/>
              <a:t>Conclusion</a:t>
            </a:r>
          </a:p>
          <a:p>
            <a:pPr marL="285750" indent="-285750">
              <a:lnSpc>
                <a:spcPct val="140000"/>
              </a:lnSpc>
              <a:buFont typeface="Arial"/>
              <a:buChar char="•"/>
            </a:pPr>
            <a:endParaRPr lang="fr-FR" sz="2400" dirty="0"/>
          </a:p>
        </p:txBody>
      </p:sp>
      <p:sp>
        <p:nvSpPr>
          <p:cNvPr id="2" name="Espace réservé de la date 1"/>
          <p:cNvSpPr>
            <a:spLocks noGrp="1"/>
          </p:cNvSpPr>
          <p:nvPr>
            <p:ph type="dt" sz="half" idx="10"/>
          </p:nvPr>
        </p:nvSpPr>
        <p:spPr/>
        <p:txBody>
          <a:bodyPr/>
          <a:lstStyle/>
          <a:p>
            <a:fld id="{56A2DB06-9D1D-C445-AF07-E162CB3DA42D}" type="datetime1">
              <a:rPr lang="fr-BE" smtClean="0"/>
              <a:t>22/11/16</a:t>
            </a:fld>
            <a:endParaRPr lang="fr-FR"/>
          </a:p>
        </p:txBody>
      </p:sp>
      <p:sp>
        <p:nvSpPr>
          <p:cNvPr id="3" name="Espace réservé du pied de page 2"/>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2</a:t>
            </a:fld>
            <a:endParaRPr lang="fr-FR"/>
          </a:p>
        </p:txBody>
      </p:sp>
    </p:spTree>
    <p:extLst>
      <p:ext uri="{BB962C8B-B14F-4D97-AF65-F5344CB8AC3E}">
        <p14:creationId xmlns:p14="http://schemas.microsoft.com/office/powerpoint/2010/main" val="331526808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989199" y="0"/>
            <a:ext cx="2951850" cy="584776"/>
          </a:xfrm>
          <a:prstGeom prst="rect">
            <a:avLst/>
          </a:prstGeom>
          <a:noFill/>
        </p:spPr>
        <p:txBody>
          <a:bodyPr wrap="none" rtlCol="0">
            <a:spAutoFit/>
          </a:bodyPr>
          <a:lstStyle/>
          <a:p>
            <a:r>
              <a:rPr lang="fr-FR" sz="3200" b="1" dirty="0" smtClean="0"/>
              <a:t>Plan de l’exposé</a:t>
            </a:r>
            <a:endParaRPr lang="fr-FR" sz="3200" b="1" dirty="0"/>
          </a:p>
        </p:txBody>
      </p:sp>
      <p:sp>
        <p:nvSpPr>
          <p:cNvPr id="5" name="ZoneTexte 4"/>
          <p:cNvSpPr txBox="1"/>
          <p:nvPr/>
        </p:nvSpPr>
        <p:spPr>
          <a:xfrm>
            <a:off x="808238" y="867269"/>
            <a:ext cx="7158683" cy="4721292"/>
          </a:xfrm>
          <a:prstGeom prst="rect">
            <a:avLst/>
          </a:prstGeom>
          <a:noFill/>
        </p:spPr>
        <p:txBody>
          <a:bodyPr wrap="square" rtlCol="0">
            <a:spAutoFit/>
          </a:bodyPr>
          <a:lstStyle/>
          <a:p>
            <a:pPr marL="342900" indent="-342900">
              <a:lnSpc>
                <a:spcPct val="140000"/>
              </a:lnSpc>
              <a:buFont typeface="Arial"/>
              <a:buChar char="•"/>
            </a:pPr>
            <a:r>
              <a:rPr lang="fr-FR" sz="2400" dirty="0" smtClean="0"/>
              <a:t>Domaines et outils de l’épidémiologie clinique</a:t>
            </a:r>
          </a:p>
          <a:p>
            <a:pPr marL="285750" indent="-285750">
              <a:lnSpc>
                <a:spcPct val="140000"/>
              </a:lnSpc>
              <a:buFont typeface="Arial"/>
              <a:buChar char="•"/>
            </a:pPr>
            <a:r>
              <a:rPr lang="fr-FR" sz="2400" dirty="0" smtClean="0"/>
              <a:t>Logique du raisonnement scientifique et médical</a:t>
            </a:r>
          </a:p>
          <a:p>
            <a:pPr marL="285750" indent="-285750">
              <a:lnSpc>
                <a:spcPct val="140000"/>
              </a:lnSpc>
              <a:buFont typeface="Arial"/>
              <a:buChar char="•"/>
            </a:pPr>
            <a:r>
              <a:rPr lang="fr-FR" sz="2400" dirty="0" smtClean="0"/>
              <a:t>Tests diagnostiques: caractéristiques opérantes/ VPP – VPN</a:t>
            </a:r>
          </a:p>
          <a:p>
            <a:pPr marL="285750" indent="-285750">
              <a:lnSpc>
                <a:spcPct val="140000"/>
              </a:lnSpc>
              <a:buFont typeface="Arial"/>
              <a:buChar char="•"/>
            </a:pPr>
            <a:r>
              <a:rPr lang="fr-FR" sz="2400" dirty="0"/>
              <a:t>E</a:t>
            </a:r>
            <a:r>
              <a:rPr lang="fr-FR" sz="2400" dirty="0" smtClean="0"/>
              <a:t>quation simplifiée de Bayes</a:t>
            </a:r>
          </a:p>
          <a:p>
            <a:pPr marL="285750" indent="-285750">
              <a:lnSpc>
                <a:spcPct val="140000"/>
              </a:lnSpc>
              <a:buFont typeface="Arial"/>
              <a:buChar char="•"/>
            </a:pPr>
            <a:r>
              <a:rPr lang="fr-FR" sz="2400" dirty="0" smtClean="0"/>
              <a:t>Nomogramme de </a:t>
            </a:r>
            <a:r>
              <a:rPr lang="fr-FR" sz="2400" dirty="0" err="1" smtClean="0"/>
              <a:t>Fagan</a:t>
            </a:r>
            <a:r>
              <a:rPr lang="fr-FR" sz="2400" dirty="0" smtClean="0"/>
              <a:t> et exemples</a:t>
            </a:r>
          </a:p>
          <a:p>
            <a:pPr marL="285750" indent="-285750">
              <a:lnSpc>
                <a:spcPct val="140000"/>
              </a:lnSpc>
              <a:buFont typeface="Arial"/>
              <a:buChar char="•"/>
            </a:pPr>
            <a:r>
              <a:rPr lang="fr-FR" sz="2400" dirty="0" smtClean="0"/>
              <a:t>Le dépistage de Masse</a:t>
            </a:r>
          </a:p>
          <a:p>
            <a:pPr marL="285750" indent="-285750">
              <a:lnSpc>
                <a:spcPct val="140000"/>
              </a:lnSpc>
              <a:buFont typeface="Arial"/>
              <a:buChar char="•"/>
            </a:pPr>
            <a:r>
              <a:rPr lang="fr-FR" sz="2400" dirty="0" smtClean="0"/>
              <a:t>Conclusion</a:t>
            </a:r>
          </a:p>
          <a:p>
            <a:pPr marL="285750" indent="-285750">
              <a:lnSpc>
                <a:spcPct val="140000"/>
              </a:lnSpc>
              <a:buFont typeface="Arial"/>
              <a:buChar char="•"/>
            </a:pPr>
            <a:endParaRPr lang="fr-FR" sz="2400" dirty="0"/>
          </a:p>
        </p:txBody>
      </p:sp>
      <p:sp>
        <p:nvSpPr>
          <p:cNvPr id="2" name="Espace réservé de la date 1"/>
          <p:cNvSpPr>
            <a:spLocks noGrp="1"/>
          </p:cNvSpPr>
          <p:nvPr>
            <p:ph type="dt" sz="half" idx="10"/>
          </p:nvPr>
        </p:nvSpPr>
        <p:spPr/>
        <p:txBody>
          <a:bodyPr/>
          <a:lstStyle/>
          <a:p>
            <a:fld id="{6179B0DD-0069-DE4A-AA9A-2B9859C39372}" type="datetime1">
              <a:rPr lang="fr-BE" smtClean="0"/>
              <a:t>22/11/16</a:t>
            </a:fld>
            <a:endParaRPr lang="fr-FR"/>
          </a:p>
        </p:txBody>
      </p:sp>
      <p:sp>
        <p:nvSpPr>
          <p:cNvPr id="3" name="Espace réservé du pied de page 2"/>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20</a:t>
            </a:fld>
            <a:endParaRPr lang="fr-FR"/>
          </a:p>
        </p:txBody>
      </p:sp>
    </p:spTree>
    <p:extLst>
      <p:ext uri="{BB962C8B-B14F-4D97-AF65-F5344CB8AC3E}">
        <p14:creationId xmlns:p14="http://schemas.microsoft.com/office/powerpoint/2010/main" val="34081840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5">
                                            <p:txEl>
                                              <p:pRg st="3" end="3"/>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FR" smtClean="0"/>
              <a:t>ASMA</a:t>
            </a:r>
            <a:endParaRPr lang="fr-FR" dirty="0"/>
          </a:p>
        </p:txBody>
      </p:sp>
      <p:sp>
        <p:nvSpPr>
          <p:cNvPr id="3" name="Espace réservé du numéro de diapositive 2"/>
          <p:cNvSpPr>
            <a:spLocks noGrp="1"/>
          </p:cNvSpPr>
          <p:nvPr>
            <p:ph type="sldNum" sz="quarter" idx="12"/>
          </p:nvPr>
        </p:nvSpPr>
        <p:spPr/>
        <p:txBody>
          <a:bodyPr/>
          <a:lstStyle/>
          <a:p>
            <a:fld id="{ECA24AB2-F00B-EE48-B916-37BAA160C6D0}" type="slidenum">
              <a:rPr lang="fr-FR" smtClean="0"/>
              <a:t>21</a:t>
            </a:fld>
            <a:endParaRPr lang="fr-FR"/>
          </a:p>
        </p:txBody>
      </p:sp>
      <p:sp>
        <p:nvSpPr>
          <p:cNvPr id="4" name="ZoneTexte 3"/>
          <p:cNvSpPr txBox="1"/>
          <p:nvPr/>
        </p:nvSpPr>
        <p:spPr>
          <a:xfrm>
            <a:off x="2300507" y="648879"/>
            <a:ext cx="4602219" cy="584776"/>
          </a:xfrm>
          <a:prstGeom prst="rect">
            <a:avLst/>
          </a:prstGeom>
          <a:noFill/>
        </p:spPr>
        <p:txBody>
          <a:bodyPr wrap="none" rtlCol="0">
            <a:spAutoFit/>
          </a:bodyPr>
          <a:lstStyle/>
          <a:p>
            <a:r>
              <a:rPr lang="fr-FR" sz="2800" b="1" dirty="0" smtClean="0">
                <a:solidFill>
                  <a:srgbClr val="000090"/>
                </a:solidFill>
                <a:latin typeface="Avenir Book"/>
                <a:cs typeface="Avenir Book"/>
              </a:rPr>
              <a:t>P(A/B) = P(B/A) x P (A)</a:t>
            </a:r>
            <a:r>
              <a:rPr lang="fr-FR" sz="3200" b="1" dirty="0" smtClean="0">
                <a:solidFill>
                  <a:srgbClr val="FF0000"/>
                </a:solidFill>
                <a:latin typeface="Avenir Book"/>
                <a:cs typeface="Avenir Book"/>
              </a:rPr>
              <a:t>/</a:t>
            </a:r>
            <a:r>
              <a:rPr lang="fr-FR" sz="2800" b="1" dirty="0" smtClean="0">
                <a:solidFill>
                  <a:srgbClr val="000090"/>
                </a:solidFill>
                <a:latin typeface="Avenir Book"/>
                <a:cs typeface="Avenir Book"/>
              </a:rPr>
              <a:t> P(B)</a:t>
            </a:r>
            <a:endParaRPr lang="fr-FR" sz="2800" b="1" dirty="0">
              <a:solidFill>
                <a:srgbClr val="000090"/>
              </a:solidFill>
              <a:latin typeface="Avenir Book"/>
              <a:cs typeface="Avenir Book"/>
            </a:endParaRPr>
          </a:p>
        </p:txBody>
      </p:sp>
      <p:sp>
        <p:nvSpPr>
          <p:cNvPr id="5" name="ZoneTexte 4"/>
          <p:cNvSpPr txBox="1"/>
          <p:nvPr/>
        </p:nvSpPr>
        <p:spPr>
          <a:xfrm>
            <a:off x="542356" y="1671358"/>
            <a:ext cx="8144443" cy="707886"/>
          </a:xfrm>
          <a:prstGeom prst="rect">
            <a:avLst/>
          </a:prstGeom>
          <a:noFill/>
        </p:spPr>
        <p:txBody>
          <a:bodyPr wrap="square" rtlCol="0">
            <a:spAutoFit/>
          </a:bodyPr>
          <a:lstStyle/>
          <a:p>
            <a:pPr marL="342900" indent="-342900">
              <a:buFont typeface="Arial"/>
              <a:buChar char="•"/>
            </a:pPr>
            <a:r>
              <a:rPr lang="fr-FR" sz="2000" dirty="0" smtClean="0">
                <a:latin typeface="Chalkboard"/>
                <a:cs typeface="Chalkboard"/>
              </a:rPr>
              <a:t>Le théorème de Bayes permet de relier la probabilité conditionnelle de « A sachant B » à celle de « B sachant A »</a:t>
            </a:r>
            <a:endParaRPr lang="fr-FR" sz="2000" dirty="0">
              <a:latin typeface="Chalkboard"/>
              <a:cs typeface="Chalkboard"/>
            </a:endParaRPr>
          </a:p>
        </p:txBody>
      </p:sp>
      <p:sp>
        <p:nvSpPr>
          <p:cNvPr id="10" name="ZoneTexte 9"/>
          <p:cNvSpPr txBox="1"/>
          <p:nvPr/>
        </p:nvSpPr>
        <p:spPr>
          <a:xfrm>
            <a:off x="531638" y="3494028"/>
            <a:ext cx="8320545" cy="2862322"/>
          </a:xfrm>
          <a:prstGeom prst="rect">
            <a:avLst/>
          </a:prstGeom>
          <a:noFill/>
        </p:spPr>
        <p:txBody>
          <a:bodyPr wrap="square" rtlCol="0">
            <a:spAutoFit/>
          </a:bodyPr>
          <a:lstStyle/>
          <a:p>
            <a:pPr marL="342900" indent="-342900">
              <a:buFont typeface="Arial"/>
              <a:buChar char="•"/>
            </a:pPr>
            <a:r>
              <a:rPr lang="fr-FR" sz="2000" dirty="0" smtClean="0">
                <a:latin typeface="Chalkboard"/>
                <a:cs typeface="Chalkboard"/>
              </a:rPr>
              <a:t>Si </a:t>
            </a:r>
            <a:r>
              <a:rPr lang="fr-FR" sz="2000" dirty="0" smtClean="0">
                <a:solidFill>
                  <a:srgbClr val="000090"/>
                </a:solidFill>
                <a:latin typeface="Chalkboard"/>
                <a:cs typeface="Chalkboard"/>
              </a:rPr>
              <a:t>A</a:t>
            </a:r>
            <a:r>
              <a:rPr lang="fr-FR" sz="2000" dirty="0" smtClean="0">
                <a:latin typeface="Chalkboard"/>
                <a:cs typeface="Chalkboard"/>
              </a:rPr>
              <a:t> est la probabilité d’être malade sachant  </a:t>
            </a:r>
            <a:r>
              <a:rPr lang="fr-FR" sz="2000" dirty="0" smtClean="0">
                <a:solidFill>
                  <a:srgbClr val="000090"/>
                </a:solidFill>
                <a:latin typeface="Chalkboard"/>
                <a:cs typeface="Chalkboard"/>
              </a:rPr>
              <a:t>B</a:t>
            </a:r>
            <a:r>
              <a:rPr lang="fr-FR" sz="2000" dirty="0" smtClean="0">
                <a:latin typeface="Chalkboard"/>
                <a:cs typeface="Chalkboard"/>
              </a:rPr>
              <a:t> ( le test est positif) alors cela est égal à la probabilité de B/A (sensibilité) multipliée par la probabilité de A (prévalence-probabilité à priori). Le tout divisé par la probabilité d’un test positif (VP+FP). </a:t>
            </a:r>
          </a:p>
          <a:p>
            <a:pPr marL="342900" indent="-342900">
              <a:buFont typeface="Arial"/>
              <a:buChar char="•"/>
            </a:pPr>
            <a:endParaRPr lang="fr-FR" sz="2000" dirty="0">
              <a:latin typeface="Chalkboard"/>
              <a:cs typeface="Chalkboard"/>
            </a:endParaRPr>
          </a:p>
          <a:p>
            <a:endParaRPr lang="fr-FR" sz="2000" dirty="0" smtClean="0">
              <a:latin typeface="Chalkboard"/>
              <a:cs typeface="Chalkboard"/>
            </a:endParaRPr>
          </a:p>
          <a:p>
            <a:pPr marL="342900" indent="-342900">
              <a:buFont typeface="Arial"/>
              <a:buChar char="•"/>
            </a:pPr>
            <a:r>
              <a:rPr lang="fr-FR" sz="2000" dirty="0" smtClean="0">
                <a:latin typeface="Chalkboard"/>
                <a:cs typeface="Chalkboard"/>
              </a:rPr>
              <a:t>La formule de Bayes nous permet de calculer la VPP et la VPN du test diagnostique.</a:t>
            </a:r>
          </a:p>
          <a:p>
            <a:pPr marL="342900" indent="-342900">
              <a:buFont typeface="Arial"/>
              <a:buChar char="•"/>
            </a:pPr>
            <a:endParaRPr lang="fr-FR" sz="2000" dirty="0">
              <a:latin typeface="Chalkboard"/>
              <a:cs typeface="Chalkboard"/>
            </a:endParaRPr>
          </a:p>
        </p:txBody>
      </p:sp>
      <p:sp>
        <p:nvSpPr>
          <p:cNvPr id="6" name="ZoneTexte 5"/>
          <p:cNvSpPr txBox="1"/>
          <p:nvPr/>
        </p:nvSpPr>
        <p:spPr>
          <a:xfrm>
            <a:off x="531638" y="2515483"/>
            <a:ext cx="8450150" cy="461665"/>
          </a:xfrm>
          <a:prstGeom prst="rect">
            <a:avLst/>
          </a:prstGeom>
          <a:noFill/>
        </p:spPr>
        <p:txBody>
          <a:bodyPr wrap="none" rtlCol="0">
            <a:spAutoFit/>
          </a:bodyPr>
          <a:lstStyle/>
          <a:p>
            <a:r>
              <a:rPr lang="fr-FR" sz="2400" b="1" dirty="0" smtClean="0"/>
              <a:t>Comment cela fonctionne dans la démarche diagnostique ?</a:t>
            </a:r>
            <a:endParaRPr lang="fr-FR" sz="2400" b="1" dirty="0"/>
          </a:p>
        </p:txBody>
      </p:sp>
      <p:sp>
        <p:nvSpPr>
          <p:cNvPr id="8" name="ZoneTexte 7"/>
          <p:cNvSpPr txBox="1"/>
          <p:nvPr/>
        </p:nvSpPr>
        <p:spPr>
          <a:xfrm>
            <a:off x="2600476" y="11072"/>
            <a:ext cx="3233427" cy="461665"/>
          </a:xfrm>
          <a:prstGeom prst="rect">
            <a:avLst/>
          </a:prstGeom>
          <a:noFill/>
        </p:spPr>
        <p:txBody>
          <a:bodyPr wrap="none" rtlCol="0">
            <a:spAutoFit/>
          </a:bodyPr>
          <a:lstStyle/>
          <a:p>
            <a:r>
              <a:rPr lang="fr-FR" sz="2400" b="1" dirty="0" smtClean="0"/>
              <a:t>Le théorème de Bayes</a:t>
            </a:r>
            <a:endParaRPr lang="fr-FR" sz="2400" b="1" dirty="0"/>
          </a:p>
        </p:txBody>
      </p:sp>
      <p:sp>
        <p:nvSpPr>
          <p:cNvPr id="7" name="Espace réservé de la date 6"/>
          <p:cNvSpPr>
            <a:spLocks noGrp="1"/>
          </p:cNvSpPr>
          <p:nvPr>
            <p:ph type="dt" sz="half" idx="10"/>
          </p:nvPr>
        </p:nvSpPr>
        <p:spPr/>
        <p:txBody>
          <a:bodyPr/>
          <a:lstStyle/>
          <a:p>
            <a:fld id="{979C1C18-BE6A-EC4A-9414-D0457A333221}" type="datetime1">
              <a:rPr lang="fr-BE" smtClean="0"/>
              <a:t>22/11/16</a:t>
            </a:fld>
            <a:endParaRPr lang="fr-FR"/>
          </a:p>
        </p:txBody>
      </p:sp>
    </p:spTree>
    <p:extLst>
      <p:ext uri="{BB962C8B-B14F-4D97-AF65-F5344CB8AC3E}">
        <p14:creationId xmlns:p14="http://schemas.microsoft.com/office/powerpoint/2010/main" val="5754660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841472"/>
            <a:ext cx="9144000" cy="3077766"/>
          </a:xfrm>
          <a:prstGeom prst="rect">
            <a:avLst/>
          </a:prstGeom>
          <a:noFill/>
        </p:spPr>
        <p:txBody>
          <a:bodyPr wrap="square" rtlCol="0">
            <a:spAutoFit/>
          </a:bodyPr>
          <a:lstStyle/>
          <a:p>
            <a:pPr marL="342900" indent="-342900">
              <a:lnSpc>
                <a:spcPct val="200000"/>
              </a:lnSpc>
              <a:buFont typeface="Arial"/>
              <a:buChar char="•"/>
            </a:pPr>
            <a:r>
              <a:rPr lang="fr-FR" sz="3200" dirty="0" err="1" smtClean="0"/>
              <a:t>Odds</a:t>
            </a:r>
            <a:r>
              <a:rPr lang="fr-FR" sz="3200" dirty="0" smtClean="0"/>
              <a:t>  (la cote) = P/ 1-P</a:t>
            </a:r>
          </a:p>
          <a:p>
            <a:pPr marL="342900" indent="-342900">
              <a:lnSpc>
                <a:spcPct val="200000"/>
              </a:lnSpc>
              <a:buFont typeface="Arial"/>
              <a:buChar char="•"/>
            </a:pPr>
            <a:r>
              <a:rPr lang="fr-FR" sz="3200" dirty="0" smtClean="0"/>
              <a:t>P = </a:t>
            </a:r>
            <a:r>
              <a:rPr lang="fr-FR" sz="3200" dirty="0" err="1" smtClean="0"/>
              <a:t>Odds</a:t>
            </a:r>
            <a:r>
              <a:rPr lang="fr-FR" sz="3200" dirty="0" smtClean="0"/>
              <a:t>/1+ </a:t>
            </a:r>
            <a:r>
              <a:rPr lang="fr-FR" sz="3200" dirty="0" err="1" smtClean="0"/>
              <a:t>Odds</a:t>
            </a:r>
            <a:endParaRPr lang="fr-FR" sz="3200" dirty="0" smtClean="0"/>
          </a:p>
          <a:p>
            <a:pPr>
              <a:lnSpc>
                <a:spcPct val="200000"/>
              </a:lnSpc>
            </a:pPr>
            <a:r>
              <a:rPr lang="fr-FR" sz="3600" b="1" dirty="0" smtClean="0"/>
              <a:t>        </a:t>
            </a:r>
            <a:r>
              <a:rPr lang="fr-FR" sz="3600" b="1" dirty="0" err="1" smtClean="0"/>
              <a:t>Odds</a:t>
            </a:r>
            <a:r>
              <a:rPr lang="fr-FR" sz="3600" b="1" dirty="0" smtClean="0"/>
              <a:t> a posteriori = </a:t>
            </a:r>
            <a:r>
              <a:rPr lang="fr-FR" sz="3600" b="1" dirty="0" err="1" smtClean="0"/>
              <a:t>Odds</a:t>
            </a:r>
            <a:r>
              <a:rPr lang="fr-FR" sz="3600" b="1" dirty="0" smtClean="0"/>
              <a:t> a priori x RV</a:t>
            </a:r>
            <a:endParaRPr lang="fr-FR" sz="3600" b="1" dirty="0"/>
          </a:p>
        </p:txBody>
      </p:sp>
      <p:sp>
        <p:nvSpPr>
          <p:cNvPr id="4" name="Espace réservé de la date 3"/>
          <p:cNvSpPr>
            <a:spLocks noGrp="1"/>
          </p:cNvSpPr>
          <p:nvPr>
            <p:ph type="dt" sz="half" idx="10"/>
          </p:nvPr>
        </p:nvSpPr>
        <p:spPr/>
        <p:txBody>
          <a:bodyPr/>
          <a:lstStyle/>
          <a:p>
            <a:fld id="{C45A8BBA-0644-A04B-BFEE-8BBAA44DE289}" type="datetime1">
              <a:rPr lang="fr-BE" smtClean="0"/>
              <a:t>22/11/16</a:t>
            </a:fld>
            <a:endParaRPr lang="fr-FR"/>
          </a:p>
        </p:txBody>
      </p:sp>
      <p:sp>
        <p:nvSpPr>
          <p:cNvPr id="5" name="Espace réservé du pied de page 4"/>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7E11F1C1-01D2-0342-B15D-1A6FA54BD347}" type="slidenum">
              <a:rPr lang="fr-FR" smtClean="0"/>
              <a:t>22</a:t>
            </a:fld>
            <a:endParaRPr lang="fr-FR"/>
          </a:p>
        </p:txBody>
      </p:sp>
      <p:sp>
        <p:nvSpPr>
          <p:cNvPr id="7" name="ZoneTexte 6"/>
          <p:cNvSpPr txBox="1"/>
          <p:nvPr/>
        </p:nvSpPr>
        <p:spPr>
          <a:xfrm>
            <a:off x="3803976" y="19412"/>
            <a:ext cx="1513756" cy="646331"/>
          </a:xfrm>
          <a:prstGeom prst="rect">
            <a:avLst/>
          </a:prstGeom>
          <a:noFill/>
        </p:spPr>
        <p:txBody>
          <a:bodyPr wrap="none" rtlCol="0">
            <a:spAutoFit/>
          </a:bodyPr>
          <a:lstStyle/>
          <a:p>
            <a:r>
              <a:rPr lang="fr-FR" sz="3600" b="1" dirty="0" smtClean="0"/>
              <a:t>Rappel</a:t>
            </a:r>
            <a:endParaRPr lang="fr-FR" sz="3600" b="1" dirty="0"/>
          </a:p>
        </p:txBody>
      </p:sp>
      <p:sp>
        <p:nvSpPr>
          <p:cNvPr id="8" name="ZoneTexte 7"/>
          <p:cNvSpPr txBox="1"/>
          <p:nvPr/>
        </p:nvSpPr>
        <p:spPr>
          <a:xfrm>
            <a:off x="2283166" y="5019247"/>
            <a:ext cx="4583907" cy="400110"/>
          </a:xfrm>
          <a:prstGeom prst="rect">
            <a:avLst/>
          </a:prstGeom>
          <a:noFill/>
        </p:spPr>
        <p:txBody>
          <a:bodyPr wrap="none" rtlCol="0">
            <a:spAutoFit/>
          </a:bodyPr>
          <a:lstStyle/>
          <a:p>
            <a:r>
              <a:rPr lang="fr-FR" sz="2000" dirty="0" smtClean="0"/>
              <a:t>Equation simplifiée du théorème de Bayes</a:t>
            </a:r>
            <a:endParaRPr lang="fr-FR" sz="2000" dirty="0"/>
          </a:p>
        </p:txBody>
      </p:sp>
      <p:sp>
        <p:nvSpPr>
          <p:cNvPr id="9" name="Flèche vers le haut 8"/>
          <p:cNvSpPr/>
          <p:nvPr/>
        </p:nvSpPr>
        <p:spPr>
          <a:xfrm>
            <a:off x="4173199" y="3919238"/>
            <a:ext cx="438489" cy="1100009"/>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7968701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D7BE11C-7857-BF45-A580-5F4F88E59EE4}" type="datetime1">
              <a:rPr lang="fr-BE" smtClean="0"/>
              <a:t>22/11/16</a:t>
            </a:fld>
            <a:endParaRPr lang="fr-FR"/>
          </a:p>
        </p:txBody>
      </p:sp>
      <p:sp>
        <p:nvSpPr>
          <p:cNvPr id="3" name="Espace réservé du pied de page 2"/>
          <p:cNvSpPr>
            <a:spLocks noGrp="1"/>
          </p:cNvSpPr>
          <p:nvPr>
            <p:ph type="ftr" sz="quarter" idx="11"/>
          </p:nvPr>
        </p:nvSpPr>
        <p:spPr/>
        <p:txBody>
          <a:bodyPr/>
          <a:lstStyle/>
          <a:p>
            <a:r>
              <a:rPr lang="fr-FR" smtClean="0"/>
              <a:t>ASMA</a:t>
            </a:r>
            <a:endParaRPr lang="fr-FR"/>
          </a:p>
        </p:txBody>
      </p:sp>
      <p:sp>
        <p:nvSpPr>
          <p:cNvPr id="4" name="Espace réservé du numéro de diapositive 3"/>
          <p:cNvSpPr>
            <a:spLocks noGrp="1"/>
          </p:cNvSpPr>
          <p:nvPr>
            <p:ph type="sldNum" sz="quarter" idx="12"/>
          </p:nvPr>
        </p:nvSpPr>
        <p:spPr/>
        <p:txBody>
          <a:bodyPr/>
          <a:lstStyle/>
          <a:p>
            <a:fld id="{B7799B2F-7064-B946-854D-745FAA527B9C}" type="slidenum">
              <a:rPr lang="fr-FR" smtClean="0"/>
              <a:t>23</a:t>
            </a:fld>
            <a:endParaRPr lang="fr-FR"/>
          </a:p>
        </p:txBody>
      </p:sp>
      <p:sp>
        <p:nvSpPr>
          <p:cNvPr id="5" name="ZoneTexte 4"/>
          <p:cNvSpPr txBox="1"/>
          <p:nvPr/>
        </p:nvSpPr>
        <p:spPr>
          <a:xfrm>
            <a:off x="2212917" y="0"/>
            <a:ext cx="4759511" cy="523220"/>
          </a:xfrm>
          <a:prstGeom prst="rect">
            <a:avLst/>
          </a:prstGeom>
          <a:noFill/>
        </p:spPr>
        <p:txBody>
          <a:bodyPr wrap="none" rtlCol="0">
            <a:spAutoFit/>
          </a:bodyPr>
          <a:lstStyle/>
          <a:p>
            <a:r>
              <a:rPr lang="fr-FR" sz="2800" b="1" dirty="0" smtClean="0"/>
              <a:t>Les rapports de Vraisemblance</a:t>
            </a:r>
            <a:endParaRPr lang="fr-FR" sz="2800" b="1" dirty="0"/>
          </a:p>
        </p:txBody>
      </p:sp>
      <p:sp>
        <p:nvSpPr>
          <p:cNvPr id="6" name="ZoneTexte 5"/>
          <p:cNvSpPr txBox="1"/>
          <p:nvPr/>
        </p:nvSpPr>
        <p:spPr>
          <a:xfrm>
            <a:off x="457200" y="883842"/>
            <a:ext cx="7896091" cy="4721292"/>
          </a:xfrm>
          <a:prstGeom prst="rect">
            <a:avLst/>
          </a:prstGeom>
          <a:noFill/>
        </p:spPr>
        <p:txBody>
          <a:bodyPr wrap="square" rtlCol="0">
            <a:spAutoFit/>
          </a:bodyPr>
          <a:lstStyle/>
          <a:p>
            <a:pPr marL="342900" indent="-342900">
              <a:lnSpc>
                <a:spcPct val="140000"/>
              </a:lnSpc>
              <a:buFont typeface="Arial"/>
              <a:buChar char="•"/>
            </a:pPr>
            <a:r>
              <a:rPr lang="fr-FR" sz="2400" dirty="0" smtClean="0"/>
              <a:t>Ce sont des qualités intrinsèques du test diagnostic qui  utilisent les performances de ce test à savoir la Sensibilité et la Spécificité.</a:t>
            </a:r>
          </a:p>
          <a:p>
            <a:pPr marL="342900" indent="-342900">
              <a:lnSpc>
                <a:spcPct val="140000"/>
              </a:lnSpc>
              <a:buFont typeface="Arial"/>
              <a:buChar char="•"/>
            </a:pPr>
            <a:r>
              <a:rPr lang="fr-FR" sz="2400" dirty="0" smtClean="0"/>
              <a:t>Le RV+ =  Se/ 1-SP = VP / FP</a:t>
            </a:r>
          </a:p>
          <a:p>
            <a:pPr marL="342900" indent="-342900">
              <a:lnSpc>
                <a:spcPct val="140000"/>
              </a:lnSpc>
              <a:buFont typeface="Arial"/>
              <a:buChar char="•"/>
            </a:pPr>
            <a:r>
              <a:rPr lang="fr-FR" sz="2400" dirty="0" smtClean="0"/>
              <a:t>Le RV- = 1-Se / SP = FN/VN</a:t>
            </a:r>
          </a:p>
          <a:p>
            <a:pPr marL="342900" indent="-342900">
              <a:lnSpc>
                <a:spcPct val="140000"/>
              </a:lnSpc>
              <a:buFont typeface="Arial"/>
              <a:buChar char="•"/>
            </a:pPr>
            <a:endParaRPr lang="fr-FR" sz="2400" dirty="0"/>
          </a:p>
          <a:p>
            <a:pPr marL="342900" indent="-342900">
              <a:lnSpc>
                <a:spcPct val="140000"/>
              </a:lnSpc>
              <a:buFont typeface="Arial"/>
              <a:buChar char="•"/>
            </a:pPr>
            <a:r>
              <a:rPr lang="fr-FR" sz="2400" dirty="0" smtClean="0"/>
              <a:t>Au plus le RV+ est élevé au plus la maladie sera probable</a:t>
            </a:r>
          </a:p>
          <a:p>
            <a:pPr marL="342900" indent="-342900">
              <a:lnSpc>
                <a:spcPct val="140000"/>
              </a:lnSpc>
              <a:buFont typeface="Arial"/>
              <a:buChar char="•"/>
            </a:pPr>
            <a:r>
              <a:rPr lang="fr-FR" sz="2400" dirty="0" smtClean="0"/>
              <a:t>Au plus le RV- est faible (proche de 0) au mieux la maladie sera exclue</a:t>
            </a:r>
            <a:endParaRPr lang="fr-FR" sz="2400" dirty="0"/>
          </a:p>
        </p:txBody>
      </p:sp>
    </p:spTree>
    <p:extLst>
      <p:ext uri="{BB962C8B-B14F-4D97-AF65-F5344CB8AC3E}">
        <p14:creationId xmlns:p14="http://schemas.microsoft.com/office/powerpoint/2010/main" val="426038495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989199" y="0"/>
            <a:ext cx="2951850" cy="584776"/>
          </a:xfrm>
          <a:prstGeom prst="rect">
            <a:avLst/>
          </a:prstGeom>
          <a:noFill/>
        </p:spPr>
        <p:txBody>
          <a:bodyPr wrap="none" rtlCol="0">
            <a:spAutoFit/>
          </a:bodyPr>
          <a:lstStyle/>
          <a:p>
            <a:r>
              <a:rPr lang="fr-FR" sz="3200" b="1" dirty="0" smtClean="0"/>
              <a:t>Plan de l’exposé</a:t>
            </a:r>
            <a:endParaRPr lang="fr-FR" sz="3200" b="1" dirty="0"/>
          </a:p>
        </p:txBody>
      </p:sp>
      <p:sp>
        <p:nvSpPr>
          <p:cNvPr id="5" name="ZoneTexte 4"/>
          <p:cNvSpPr txBox="1"/>
          <p:nvPr/>
        </p:nvSpPr>
        <p:spPr>
          <a:xfrm>
            <a:off x="808238" y="867269"/>
            <a:ext cx="7158683" cy="4721292"/>
          </a:xfrm>
          <a:prstGeom prst="rect">
            <a:avLst/>
          </a:prstGeom>
          <a:noFill/>
        </p:spPr>
        <p:txBody>
          <a:bodyPr wrap="square" rtlCol="0">
            <a:spAutoFit/>
          </a:bodyPr>
          <a:lstStyle/>
          <a:p>
            <a:pPr marL="342900" indent="-342900">
              <a:lnSpc>
                <a:spcPct val="140000"/>
              </a:lnSpc>
              <a:buFont typeface="Arial"/>
              <a:buChar char="•"/>
            </a:pPr>
            <a:r>
              <a:rPr lang="fr-FR" sz="2400" dirty="0" smtClean="0"/>
              <a:t>Domaines et outils de l’épidémiologie clinique</a:t>
            </a:r>
          </a:p>
          <a:p>
            <a:pPr marL="285750" indent="-285750">
              <a:lnSpc>
                <a:spcPct val="140000"/>
              </a:lnSpc>
              <a:buFont typeface="Arial"/>
              <a:buChar char="•"/>
            </a:pPr>
            <a:r>
              <a:rPr lang="fr-FR" sz="2400" dirty="0" smtClean="0"/>
              <a:t>Logique du raisonnement scientifique et médical</a:t>
            </a:r>
          </a:p>
          <a:p>
            <a:pPr marL="285750" indent="-285750">
              <a:lnSpc>
                <a:spcPct val="140000"/>
              </a:lnSpc>
              <a:buFont typeface="Arial"/>
              <a:buChar char="•"/>
            </a:pPr>
            <a:r>
              <a:rPr lang="fr-FR" sz="2400" dirty="0" smtClean="0"/>
              <a:t>Tests diagnostiques: caractéristiques opérantes/ VPP – VPN</a:t>
            </a:r>
          </a:p>
          <a:p>
            <a:pPr marL="285750" indent="-285750">
              <a:lnSpc>
                <a:spcPct val="140000"/>
              </a:lnSpc>
              <a:buFont typeface="Arial"/>
              <a:buChar char="•"/>
            </a:pPr>
            <a:r>
              <a:rPr lang="fr-FR" sz="2400" dirty="0"/>
              <a:t>E</a:t>
            </a:r>
            <a:r>
              <a:rPr lang="fr-FR" sz="2400" dirty="0" smtClean="0"/>
              <a:t>quation simplifiée de Bayes</a:t>
            </a:r>
          </a:p>
          <a:p>
            <a:pPr marL="285750" indent="-285750">
              <a:lnSpc>
                <a:spcPct val="140000"/>
              </a:lnSpc>
              <a:buFont typeface="Arial"/>
              <a:buChar char="•"/>
            </a:pPr>
            <a:r>
              <a:rPr lang="fr-FR" sz="2400" dirty="0" smtClean="0"/>
              <a:t>Nomogramme de </a:t>
            </a:r>
            <a:r>
              <a:rPr lang="fr-FR" sz="2400" dirty="0" err="1" smtClean="0"/>
              <a:t>Fagan</a:t>
            </a:r>
            <a:r>
              <a:rPr lang="fr-FR" sz="2400" dirty="0" smtClean="0"/>
              <a:t> et exemples</a:t>
            </a:r>
          </a:p>
          <a:p>
            <a:pPr marL="285750" indent="-285750">
              <a:lnSpc>
                <a:spcPct val="140000"/>
              </a:lnSpc>
              <a:buFont typeface="Arial"/>
              <a:buChar char="•"/>
            </a:pPr>
            <a:r>
              <a:rPr lang="fr-FR" sz="2400" dirty="0" smtClean="0"/>
              <a:t>Le dépistage de Masse</a:t>
            </a:r>
          </a:p>
          <a:p>
            <a:pPr marL="285750" indent="-285750">
              <a:lnSpc>
                <a:spcPct val="140000"/>
              </a:lnSpc>
              <a:buFont typeface="Arial"/>
              <a:buChar char="•"/>
            </a:pPr>
            <a:r>
              <a:rPr lang="fr-FR" sz="2400" dirty="0" smtClean="0"/>
              <a:t>Conclusion</a:t>
            </a:r>
          </a:p>
          <a:p>
            <a:pPr marL="285750" indent="-285750">
              <a:lnSpc>
                <a:spcPct val="140000"/>
              </a:lnSpc>
              <a:buFont typeface="Arial"/>
              <a:buChar char="•"/>
            </a:pPr>
            <a:endParaRPr lang="fr-FR" sz="2400" dirty="0"/>
          </a:p>
        </p:txBody>
      </p:sp>
      <p:sp>
        <p:nvSpPr>
          <p:cNvPr id="2" name="Espace réservé de la date 1"/>
          <p:cNvSpPr>
            <a:spLocks noGrp="1"/>
          </p:cNvSpPr>
          <p:nvPr>
            <p:ph type="dt" sz="half" idx="10"/>
          </p:nvPr>
        </p:nvSpPr>
        <p:spPr/>
        <p:txBody>
          <a:bodyPr/>
          <a:lstStyle/>
          <a:p>
            <a:fld id="{C59058C2-2A4F-2E42-B3C1-296FE09D887D}" type="datetime1">
              <a:rPr lang="fr-BE" smtClean="0"/>
              <a:t>22/11/16</a:t>
            </a:fld>
            <a:endParaRPr lang="fr-FR"/>
          </a:p>
        </p:txBody>
      </p:sp>
      <p:sp>
        <p:nvSpPr>
          <p:cNvPr id="3" name="Espace réservé du pied de page 2"/>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24</a:t>
            </a:fld>
            <a:endParaRPr lang="fr-FR"/>
          </a:p>
        </p:txBody>
      </p:sp>
    </p:spTree>
    <p:extLst>
      <p:ext uri="{BB962C8B-B14F-4D97-AF65-F5344CB8AC3E}">
        <p14:creationId xmlns:p14="http://schemas.microsoft.com/office/powerpoint/2010/main" val="26483097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5">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A357EE5-8A4D-F445-B247-8BFE7B01850E}" type="datetime1">
              <a:rPr lang="fr-BE" smtClean="0"/>
              <a:t>22/11/16</a:t>
            </a:fld>
            <a:endParaRPr lang="en-US"/>
          </a:p>
        </p:txBody>
      </p:sp>
      <p:sp>
        <p:nvSpPr>
          <p:cNvPr id="3" name="Espace réservé du pied de page 2"/>
          <p:cNvSpPr>
            <a:spLocks noGrp="1"/>
          </p:cNvSpPr>
          <p:nvPr>
            <p:ph type="ftr" sz="quarter" idx="11"/>
          </p:nvPr>
        </p:nvSpPr>
        <p:spPr/>
        <p:txBody>
          <a:bodyPr/>
          <a:lstStyle/>
          <a:p>
            <a:r>
              <a:rPr lang="en-US" smtClean="0"/>
              <a:t>ASMA</a:t>
            </a:r>
            <a:endParaRPr lang="en-US"/>
          </a:p>
        </p:txBody>
      </p:sp>
      <p:sp>
        <p:nvSpPr>
          <p:cNvPr id="4" name="Espace réservé du numéro de diapositive 3"/>
          <p:cNvSpPr>
            <a:spLocks noGrp="1"/>
          </p:cNvSpPr>
          <p:nvPr>
            <p:ph type="sldNum" sz="quarter" idx="12"/>
          </p:nvPr>
        </p:nvSpPr>
        <p:spPr/>
        <p:txBody>
          <a:bodyPr/>
          <a:lstStyle/>
          <a:p>
            <a:fld id="{BA9B540C-44DA-4F69-89C9-7C84606640D3}" type="slidenum">
              <a:rPr lang="en-US" smtClean="0"/>
              <a:pPr/>
              <a:t>25</a:t>
            </a:fld>
            <a:endParaRPr lang="en-US"/>
          </a:p>
        </p:txBody>
      </p:sp>
      <p:sp>
        <p:nvSpPr>
          <p:cNvPr id="5" name="ZoneTexte 4"/>
          <p:cNvSpPr txBox="1"/>
          <p:nvPr/>
        </p:nvSpPr>
        <p:spPr>
          <a:xfrm>
            <a:off x="243209" y="-12116"/>
            <a:ext cx="3329157" cy="461665"/>
          </a:xfrm>
          <a:prstGeom prst="rect">
            <a:avLst/>
          </a:prstGeom>
          <a:noFill/>
        </p:spPr>
        <p:txBody>
          <a:bodyPr wrap="none" rtlCol="0">
            <a:spAutoFit/>
          </a:bodyPr>
          <a:lstStyle/>
          <a:p>
            <a:r>
              <a:rPr lang="fr-FR" sz="2400" b="1" dirty="0" smtClean="0">
                <a:solidFill>
                  <a:srgbClr val="000090"/>
                </a:solidFill>
              </a:rPr>
              <a:t>Nomogramme de </a:t>
            </a:r>
            <a:r>
              <a:rPr lang="fr-FR" sz="2400" b="1" dirty="0" err="1" smtClean="0">
                <a:solidFill>
                  <a:srgbClr val="000090"/>
                </a:solidFill>
              </a:rPr>
              <a:t>Fagan</a:t>
            </a:r>
            <a:endParaRPr lang="fr-FR" sz="2400" b="1" dirty="0">
              <a:solidFill>
                <a:srgbClr val="000090"/>
              </a:solidFill>
            </a:endParaRPr>
          </a:p>
        </p:txBody>
      </p:sp>
      <p:pic>
        <p:nvPicPr>
          <p:cNvPr id="6" name="Image 5"/>
          <p:cNvPicPr>
            <a:picLocks noChangeAspect="1"/>
          </p:cNvPicPr>
          <p:nvPr/>
        </p:nvPicPr>
        <p:blipFill>
          <a:blip r:embed="rId2"/>
          <a:stretch>
            <a:fillRect/>
          </a:stretch>
        </p:blipFill>
        <p:spPr>
          <a:xfrm>
            <a:off x="2405071" y="397838"/>
            <a:ext cx="4614400" cy="6460161"/>
          </a:xfrm>
          <a:prstGeom prst="rect">
            <a:avLst/>
          </a:prstGeom>
        </p:spPr>
      </p:pic>
    </p:spTree>
    <p:extLst>
      <p:ext uri="{BB962C8B-B14F-4D97-AF65-F5344CB8AC3E}">
        <p14:creationId xmlns:p14="http://schemas.microsoft.com/office/powerpoint/2010/main" val="143695669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D0CD761-367D-4A49-8380-DD388B3015A2}" type="datetime1">
              <a:rPr lang="fr-BE" smtClean="0"/>
              <a:t>22/11/16</a:t>
            </a:fld>
            <a:endParaRPr lang="en-US"/>
          </a:p>
        </p:txBody>
      </p:sp>
      <p:sp>
        <p:nvSpPr>
          <p:cNvPr id="3" name="Espace réservé du numéro de diapositive 2"/>
          <p:cNvSpPr>
            <a:spLocks noGrp="1"/>
          </p:cNvSpPr>
          <p:nvPr>
            <p:ph type="sldNum" sz="quarter" idx="12"/>
          </p:nvPr>
        </p:nvSpPr>
        <p:spPr/>
        <p:txBody>
          <a:bodyPr/>
          <a:lstStyle/>
          <a:p>
            <a:fld id="{BA9B540C-44DA-4F69-89C9-7C84606640D3}" type="slidenum">
              <a:rPr lang="en-US" smtClean="0"/>
              <a:pPr/>
              <a:t>26</a:t>
            </a:fld>
            <a:endParaRPr lang="en-US"/>
          </a:p>
        </p:txBody>
      </p:sp>
      <p:sp>
        <p:nvSpPr>
          <p:cNvPr id="6" name="ZoneTexte 5"/>
          <p:cNvSpPr txBox="1"/>
          <p:nvPr/>
        </p:nvSpPr>
        <p:spPr>
          <a:xfrm>
            <a:off x="459619" y="659077"/>
            <a:ext cx="8478762" cy="7478970"/>
          </a:xfrm>
          <a:prstGeom prst="rect">
            <a:avLst/>
          </a:prstGeom>
          <a:noFill/>
        </p:spPr>
        <p:txBody>
          <a:bodyPr wrap="square" rtlCol="0">
            <a:spAutoFit/>
          </a:bodyPr>
          <a:lstStyle/>
          <a:p>
            <a:pPr marL="342900" indent="-342900">
              <a:buFont typeface="Arial"/>
              <a:buChar char="•"/>
            </a:pPr>
            <a:r>
              <a:rPr lang="fr-FR" sz="2000" dirty="0" smtClean="0"/>
              <a:t>Une patiente  de 35 ans, se présente à votre cabinet avec une dyspnée aigue et douleur respiro-dépendante. Elle fume 1 paquet/j.</a:t>
            </a:r>
          </a:p>
          <a:p>
            <a:pPr marL="342900" indent="-342900">
              <a:buFont typeface="Arial"/>
              <a:buChar char="•"/>
            </a:pPr>
            <a:endParaRPr lang="fr-FR" sz="2000" dirty="0"/>
          </a:p>
          <a:p>
            <a:pPr marL="342900" indent="-342900">
              <a:buFont typeface="Arial"/>
              <a:buChar char="•"/>
            </a:pPr>
            <a:r>
              <a:rPr lang="fr-FR" sz="2000" dirty="0" smtClean="0"/>
              <a:t>Par l’utilisation d’un score issu de votre anamnèse et examen physique, vous établissez que la probabilité d’embolie pulmonaire est intermédiaire et que ceci correspond à une probabilité a priori de 50%.</a:t>
            </a:r>
          </a:p>
          <a:p>
            <a:endParaRPr lang="fr-FR" sz="2000" dirty="0"/>
          </a:p>
          <a:p>
            <a:pPr marL="342900" indent="-342900">
              <a:buFont typeface="Arial"/>
              <a:buChar char="•"/>
            </a:pPr>
            <a:r>
              <a:rPr lang="fr-FR" sz="2000" dirty="0" smtClean="0"/>
              <a:t>Vous envoyez   cette patiente aux urgences de l’hôpital le plus proche où un test diagnostique dont la Se est de 90% et la </a:t>
            </a:r>
            <a:r>
              <a:rPr lang="fr-FR" sz="2000" dirty="0" err="1" smtClean="0"/>
              <a:t>Sp</a:t>
            </a:r>
            <a:r>
              <a:rPr lang="fr-FR" sz="2000" dirty="0" smtClean="0"/>
              <a:t> de 95% (</a:t>
            </a:r>
            <a:r>
              <a:rPr lang="fr-FR" sz="2000" dirty="0" err="1" smtClean="0"/>
              <a:t>Angio</a:t>
            </a:r>
            <a:r>
              <a:rPr lang="fr-FR" sz="2000" dirty="0" smtClean="0"/>
              <a:t> CT du thorax) est réalisé.</a:t>
            </a:r>
          </a:p>
          <a:p>
            <a:pPr marL="342900" indent="-342900">
              <a:buFont typeface="Arial"/>
              <a:buChar char="•"/>
            </a:pPr>
            <a:endParaRPr lang="fr-FR" sz="2000" dirty="0"/>
          </a:p>
          <a:p>
            <a:pPr marL="342900" indent="-342900">
              <a:buFont typeface="Arial"/>
              <a:buChar char="•"/>
            </a:pPr>
            <a:r>
              <a:rPr lang="fr-FR" sz="2000" dirty="0" smtClean="0"/>
              <a:t>Le test est positif (vision d’une image compatible avec un thrombus).</a:t>
            </a:r>
          </a:p>
          <a:p>
            <a:endParaRPr lang="fr-FR" sz="2000" dirty="0"/>
          </a:p>
          <a:p>
            <a:pPr marL="342900" indent="-342900">
              <a:buFont typeface="Arial"/>
              <a:buChar char="•"/>
            </a:pPr>
            <a:r>
              <a:rPr lang="fr-FR" sz="2000" dirty="0" smtClean="0"/>
              <a:t>Si on prend  200 patientes semblables à la  nôtre , la prévalence dans ce groupe est 100/200 ( </a:t>
            </a:r>
            <a:r>
              <a:rPr lang="fr-FR" sz="2000" dirty="0"/>
              <a:t>e</a:t>
            </a:r>
            <a:r>
              <a:rPr lang="fr-FR" sz="2000" dirty="0" smtClean="0"/>
              <a:t>mbolie pulmonaire).</a:t>
            </a:r>
          </a:p>
          <a:p>
            <a:pPr marL="342900" indent="-342900">
              <a:buFont typeface="Arial"/>
              <a:buChar char="•"/>
            </a:pPr>
            <a:endParaRPr lang="fr-FR" sz="2000" dirty="0"/>
          </a:p>
          <a:p>
            <a:pPr marL="342900" indent="-342900">
              <a:buFont typeface="Arial"/>
              <a:buChar char="•"/>
            </a:pPr>
            <a:r>
              <a:rPr lang="fr-FR" sz="2000" dirty="0" smtClean="0"/>
              <a:t>Quel gain d’information va nous apporter le test (</a:t>
            </a:r>
            <a:r>
              <a:rPr lang="fr-FR" sz="2000" dirty="0" err="1" smtClean="0"/>
              <a:t>angio</a:t>
            </a:r>
            <a:r>
              <a:rPr lang="fr-FR" sz="2000" dirty="0" smtClean="0"/>
              <a:t> CT)?</a:t>
            </a:r>
          </a:p>
          <a:p>
            <a:pPr marL="342900" indent="-342900">
              <a:buFont typeface="Arial"/>
              <a:buChar char="•"/>
            </a:pPr>
            <a:endParaRPr lang="fr-FR" sz="2000" dirty="0"/>
          </a:p>
          <a:p>
            <a:pPr marL="342900" indent="-342900">
              <a:buFont typeface="Arial"/>
              <a:buChar char="•"/>
            </a:pPr>
            <a:r>
              <a:rPr lang="fr-FR" sz="2000" b="1" dirty="0" smtClean="0"/>
              <a:t>Trois méthodes pour ce calcul</a:t>
            </a:r>
          </a:p>
          <a:p>
            <a:pPr marL="342900" indent="-342900">
              <a:buFont typeface="Arial"/>
              <a:buChar char="•"/>
            </a:pPr>
            <a:endParaRPr lang="fr-FR" sz="2000" dirty="0"/>
          </a:p>
          <a:p>
            <a:pPr marL="342900" indent="-342900">
              <a:buFont typeface="Arial"/>
              <a:buChar char="•"/>
            </a:pPr>
            <a:endParaRPr lang="fr-FR" sz="2000" dirty="0" smtClean="0"/>
          </a:p>
          <a:p>
            <a:endParaRPr lang="fr-FR" sz="2000" dirty="0" smtClean="0"/>
          </a:p>
          <a:p>
            <a:endParaRPr lang="fr-FR" sz="2000" dirty="0" smtClean="0"/>
          </a:p>
          <a:p>
            <a:endParaRPr lang="fr-FR" sz="2000" dirty="0"/>
          </a:p>
        </p:txBody>
      </p:sp>
      <p:sp>
        <p:nvSpPr>
          <p:cNvPr id="5" name="Espace réservé du pied de page 4"/>
          <p:cNvSpPr>
            <a:spLocks noGrp="1"/>
          </p:cNvSpPr>
          <p:nvPr>
            <p:ph type="ftr" sz="quarter" idx="11"/>
          </p:nvPr>
        </p:nvSpPr>
        <p:spPr/>
        <p:txBody>
          <a:bodyPr/>
          <a:lstStyle/>
          <a:p>
            <a:r>
              <a:rPr lang="en-US" smtClean="0"/>
              <a:t>ASMA</a:t>
            </a:r>
            <a:endParaRPr lang="en-US"/>
          </a:p>
        </p:txBody>
      </p:sp>
    </p:spTree>
    <p:extLst>
      <p:ext uri="{BB962C8B-B14F-4D97-AF65-F5344CB8AC3E}">
        <p14:creationId xmlns:p14="http://schemas.microsoft.com/office/powerpoint/2010/main" val="37636004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C2767CA-29EF-0645-A157-A73FF990125C}" type="datetime1">
              <a:rPr lang="fr-BE" smtClean="0"/>
              <a:t>22/11/16</a:t>
            </a:fld>
            <a:endParaRPr lang="en-US"/>
          </a:p>
        </p:txBody>
      </p:sp>
      <p:sp>
        <p:nvSpPr>
          <p:cNvPr id="3" name="Espace réservé du numéro de diapositive 2"/>
          <p:cNvSpPr>
            <a:spLocks noGrp="1"/>
          </p:cNvSpPr>
          <p:nvPr>
            <p:ph type="sldNum" sz="quarter" idx="12"/>
          </p:nvPr>
        </p:nvSpPr>
        <p:spPr/>
        <p:txBody>
          <a:bodyPr/>
          <a:lstStyle/>
          <a:p>
            <a:fld id="{BA9B540C-44DA-4F69-89C9-7C84606640D3}" type="slidenum">
              <a:rPr lang="en-US" smtClean="0"/>
              <a:pPr/>
              <a:t>27</a:t>
            </a:fld>
            <a:endParaRPr lang="en-US"/>
          </a:p>
        </p:txBody>
      </p:sp>
      <p:sp>
        <p:nvSpPr>
          <p:cNvPr id="4" name="ZoneTexte 3"/>
          <p:cNvSpPr txBox="1"/>
          <p:nvPr/>
        </p:nvSpPr>
        <p:spPr>
          <a:xfrm>
            <a:off x="2194972" y="0"/>
            <a:ext cx="4809304" cy="523220"/>
          </a:xfrm>
          <a:prstGeom prst="rect">
            <a:avLst/>
          </a:prstGeom>
          <a:solidFill>
            <a:schemeClr val="accent5">
              <a:lumMod val="60000"/>
              <a:lumOff val="40000"/>
            </a:schemeClr>
          </a:solidFill>
          <a:ln w="19050" cmpd="sng">
            <a:solidFill>
              <a:srgbClr val="FFFF00"/>
            </a:solidFill>
          </a:ln>
        </p:spPr>
        <p:txBody>
          <a:bodyPr wrap="none" rtlCol="0">
            <a:spAutoFit/>
          </a:bodyPr>
          <a:lstStyle/>
          <a:p>
            <a:r>
              <a:rPr lang="fr-FR" sz="2800" b="1" dirty="0" smtClean="0"/>
              <a:t>Le diagnostic et le dépistage</a:t>
            </a:r>
            <a:endParaRPr lang="fr-FR" sz="2800" b="1" dirty="0"/>
          </a:p>
        </p:txBody>
      </p:sp>
      <p:graphicFrame>
        <p:nvGraphicFramePr>
          <p:cNvPr id="6" name="Tableau 5"/>
          <p:cNvGraphicFramePr>
            <a:graphicFrameLocks noGrp="1"/>
          </p:cNvGraphicFramePr>
          <p:nvPr>
            <p:extLst>
              <p:ext uri="{D42A27DB-BD31-4B8C-83A1-F6EECF244321}">
                <p14:modId xmlns:p14="http://schemas.microsoft.com/office/powerpoint/2010/main" val="2840402847"/>
              </p:ext>
            </p:extLst>
          </p:nvPr>
        </p:nvGraphicFramePr>
        <p:xfrm>
          <a:off x="1524000" y="1397000"/>
          <a:ext cx="6096000" cy="148336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endParaRPr lang="fr-FR" dirty="0"/>
                    </a:p>
                  </a:txBody>
                  <a:tcPr/>
                </a:tc>
                <a:tc>
                  <a:txBody>
                    <a:bodyPr/>
                    <a:lstStyle/>
                    <a:p>
                      <a:r>
                        <a:rPr lang="fr-FR" dirty="0" smtClean="0"/>
                        <a:t>E. </a:t>
                      </a:r>
                      <a:r>
                        <a:rPr lang="fr-FR" dirty="0" err="1" smtClean="0"/>
                        <a:t>Pulm</a:t>
                      </a:r>
                      <a:r>
                        <a:rPr lang="fr-FR" dirty="0" smtClean="0"/>
                        <a:t> +</a:t>
                      </a:r>
                      <a:endParaRPr lang="fr-FR" dirty="0"/>
                    </a:p>
                  </a:txBody>
                  <a:tcPr/>
                </a:tc>
                <a:tc>
                  <a:txBody>
                    <a:bodyPr/>
                    <a:lstStyle/>
                    <a:p>
                      <a:r>
                        <a:rPr lang="fr-FR" dirty="0" smtClean="0"/>
                        <a:t>E. </a:t>
                      </a:r>
                      <a:r>
                        <a:rPr lang="fr-FR" dirty="0" err="1" smtClean="0"/>
                        <a:t>Pulm</a:t>
                      </a:r>
                      <a:r>
                        <a:rPr lang="fr-FR" dirty="0" smtClean="0"/>
                        <a:t> -</a:t>
                      </a:r>
                      <a:endParaRPr lang="fr-FR" dirty="0"/>
                    </a:p>
                  </a:txBody>
                  <a:tcPr/>
                </a:tc>
                <a:tc>
                  <a:txBody>
                    <a:bodyPr/>
                    <a:lstStyle/>
                    <a:p>
                      <a:endParaRPr lang="fr-FR"/>
                    </a:p>
                  </a:txBody>
                  <a:tcPr/>
                </a:tc>
              </a:tr>
              <a:tr h="370840">
                <a:tc>
                  <a:txBody>
                    <a:bodyPr/>
                    <a:lstStyle/>
                    <a:p>
                      <a:r>
                        <a:rPr lang="fr-FR" dirty="0" smtClean="0"/>
                        <a:t>Test +</a:t>
                      </a:r>
                      <a:endParaRPr lang="fr-FR" dirty="0"/>
                    </a:p>
                  </a:txBody>
                  <a:tcPr/>
                </a:tc>
                <a:tc>
                  <a:txBody>
                    <a:bodyPr/>
                    <a:lstStyle/>
                    <a:p>
                      <a:r>
                        <a:rPr lang="fr-FR" dirty="0" smtClean="0"/>
                        <a:t>        90</a:t>
                      </a:r>
                      <a:endParaRPr lang="fr-FR" dirty="0"/>
                    </a:p>
                  </a:txBody>
                  <a:tcPr/>
                </a:tc>
                <a:tc>
                  <a:txBody>
                    <a:bodyPr/>
                    <a:lstStyle/>
                    <a:p>
                      <a:r>
                        <a:rPr lang="fr-FR" dirty="0" smtClean="0"/>
                        <a:t>      5</a:t>
                      </a:r>
                      <a:endParaRPr lang="fr-FR" dirty="0"/>
                    </a:p>
                  </a:txBody>
                  <a:tcPr/>
                </a:tc>
                <a:tc>
                  <a:txBody>
                    <a:bodyPr/>
                    <a:lstStyle/>
                    <a:p>
                      <a:r>
                        <a:rPr lang="fr-FR" dirty="0" smtClean="0"/>
                        <a:t>   95</a:t>
                      </a:r>
                      <a:endParaRPr lang="fr-FR" dirty="0"/>
                    </a:p>
                  </a:txBody>
                  <a:tcPr/>
                </a:tc>
              </a:tr>
              <a:tr h="370840">
                <a:tc>
                  <a:txBody>
                    <a:bodyPr/>
                    <a:lstStyle/>
                    <a:p>
                      <a:r>
                        <a:rPr lang="fr-FR" dirty="0" smtClean="0"/>
                        <a:t>Test-</a:t>
                      </a:r>
                      <a:endParaRPr lang="fr-FR" dirty="0"/>
                    </a:p>
                  </a:txBody>
                  <a:tcPr/>
                </a:tc>
                <a:tc>
                  <a:txBody>
                    <a:bodyPr/>
                    <a:lstStyle/>
                    <a:p>
                      <a:r>
                        <a:rPr lang="fr-FR" dirty="0" smtClean="0"/>
                        <a:t>        10</a:t>
                      </a:r>
                      <a:endParaRPr lang="fr-FR" dirty="0"/>
                    </a:p>
                  </a:txBody>
                  <a:tcPr/>
                </a:tc>
                <a:tc>
                  <a:txBody>
                    <a:bodyPr/>
                    <a:lstStyle/>
                    <a:p>
                      <a:r>
                        <a:rPr lang="fr-FR" baseline="0" dirty="0" smtClean="0"/>
                        <a:t>    95</a:t>
                      </a:r>
                      <a:endParaRPr lang="fr-FR" dirty="0"/>
                    </a:p>
                  </a:txBody>
                  <a:tcPr/>
                </a:tc>
                <a:tc>
                  <a:txBody>
                    <a:bodyPr/>
                    <a:lstStyle/>
                    <a:p>
                      <a:r>
                        <a:rPr lang="fr-FR" dirty="0" smtClean="0"/>
                        <a:t> 105</a:t>
                      </a:r>
                      <a:endParaRPr lang="fr-FR" dirty="0"/>
                    </a:p>
                  </a:txBody>
                  <a:tcPr/>
                </a:tc>
              </a:tr>
              <a:tr h="370840">
                <a:tc>
                  <a:txBody>
                    <a:bodyPr/>
                    <a:lstStyle/>
                    <a:p>
                      <a:endParaRPr lang="fr-FR"/>
                    </a:p>
                  </a:txBody>
                  <a:tcPr/>
                </a:tc>
                <a:tc>
                  <a:txBody>
                    <a:bodyPr/>
                    <a:lstStyle/>
                    <a:p>
                      <a:r>
                        <a:rPr lang="fr-FR" dirty="0" smtClean="0"/>
                        <a:t>      100</a:t>
                      </a:r>
                      <a:endParaRPr lang="fr-FR" dirty="0"/>
                    </a:p>
                  </a:txBody>
                  <a:tcPr/>
                </a:tc>
                <a:tc>
                  <a:txBody>
                    <a:bodyPr/>
                    <a:lstStyle/>
                    <a:p>
                      <a:r>
                        <a:rPr lang="fr-FR" baseline="0" dirty="0" smtClean="0"/>
                        <a:t> 100</a:t>
                      </a:r>
                      <a:endParaRPr lang="fr-FR" dirty="0"/>
                    </a:p>
                  </a:txBody>
                  <a:tcPr/>
                </a:tc>
                <a:tc>
                  <a:txBody>
                    <a:bodyPr/>
                    <a:lstStyle/>
                    <a:p>
                      <a:r>
                        <a:rPr lang="fr-FR" dirty="0" smtClean="0"/>
                        <a:t>200</a:t>
                      </a:r>
                      <a:endParaRPr lang="fr-FR" dirty="0"/>
                    </a:p>
                  </a:txBody>
                  <a:tcPr/>
                </a:tc>
              </a:tr>
            </a:tbl>
          </a:graphicData>
        </a:graphic>
      </p:graphicFrame>
      <p:sp>
        <p:nvSpPr>
          <p:cNvPr id="7" name="ZoneTexte 6"/>
          <p:cNvSpPr txBox="1"/>
          <p:nvPr/>
        </p:nvSpPr>
        <p:spPr>
          <a:xfrm>
            <a:off x="1602859" y="3600065"/>
            <a:ext cx="6017141" cy="923330"/>
          </a:xfrm>
          <a:prstGeom prst="rect">
            <a:avLst/>
          </a:prstGeom>
          <a:noFill/>
        </p:spPr>
        <p:txBody>
          <a:bodyPr wrap="square" rtlCol="0">
            <a:spAutoFit/>
          </a:bodyPr>
          <a:lstStyle/>
          <a:p>
            <a:r>
              <a:rPr lang="fr-FR" dirty="0" smtClean="0"/>
              <a:t>On part d’une probabilité de 50% et si le test est positif , on </a:t>
            </a:r>
          </a:p>
          <a:p>
            <a:r>
              <a:rPr lang="fr-FR" dirty="0" smtClean="0"/>
              <a:t>obtient un gain d’information qui nous amène à une probabilité à postériori de 90/95 = </a:t>
            </a:r>
            <a:r>
              <a:rPr lang="fr-FR" b="1" dirty="0" smtClean="0">
                <a:solidFill>
                  <a:srgbClr val="FF0000"/>
                </a:solidFill>
              </a:rPr>
              <a:t>94,7%</a:t>
            </a:r>
            <a:endParaRPr lang="fr-FR" b="1" dirty="0">
              <a:solidFill>
                <a:srgbClr val="FF0000"/>
              </a:solidFill>
            </a:endParaRPr>
          </a:p>
        </p:txBody>
      </p:sp>
      <p:sp>
        <p:nvSpPr>
          <p:cNvPr id="5" name="Espace réservé du pied de page 4"/>
          <p:cNvSpPr>
            <a:spLocks noGrp="1"/>
          </p:cNvSpPr>
          <p:nvPr>
            <p:ph type="ftr" sz="quarter" idx="11"/>
          </p:nvPr>
        </p:nvSpPr>
        <p:spPr/>
        <p:txBody>
          <a:bodyPr/>
          <a:lstStyle/>
          <a:p>
            <a:r>
              <a:rPr lang="en-US" smtClean="0"/>
              <a:t>ASMA</a:t>
            </a:r>
            <a:endParaRPr lang="en-US"/>
          </a:p>
        </p:txBody>
      </p:sp>
      <p:sp>
        <p:nvSpPr>
          <p:cNvPr id="8" name="ZoneTexte 7"/>
          <p:cNvSpPr txBox="1"/>
          <p:nvPr/>
        </p:nvSpPr>
        <p:spPr>
          <a:xfrm>
            <a:off x="671092" y="619133"/>
            <a:ext cx="1705815" cy="461665"/>
          </a:xfrm>
          <a:prstGeom prst="rect">
            <a:avLst/>
          </a:prstGeom>
          <a:noFill/>
        </p:spPr>
        <p:txBody>
          <a:bodyPr wrap="none" rtlCol="0">
            <a:spAutoFit/>
          </a:bodyPr>
          <a:lstStyle/>
          <a:p>
            <a:r>
              <a:rPr lang="fr-FR" sz="2400" u="sng" dirty="0" smtClean="0">
                <a:solidFill>
                  <a:srgbClr val="000090"/>
                </a:solidFill>
              </a:rPr>
              <a:t>I-Table 2X2 </a:t>
            </a:r>
            <a:endParaRPr lang="fr-FR" sz="2400" u="sng" dirty="0">
              <a:solidFill>
                <a:srgbClr val="000090"/>
              </a:solidFill>
            </a:endParaRPr>
          </a:p>
        </p:txBody>
      </p:sp>
      <p:sp>
        <p:nvSpPr>
          <p:cNvPr id="9" name="Rectangle 8"/>
          <p:cNvSpPr/>
          <p:nvPr/>
        </p:nvSpPr>
        <p:spPr>
          <a:xfrm>
            <a:off x="3030562" y="1760497"/>
            <a:ext cx="3073856" cy="779236"/>
          </a:xfrm>
          <a:prstGeom prst="rect">
            <a:avLst/>
          </a:prstGeom>
          <a:noFill/>
          <a:ln w="317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072852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9F376FA-6266-5F47-A0F8-1862CD4F0A0E}" type="datetime1">
              <a:rPr lang="fr-BE" smtClean="0"/>
              <a:t>22/11/16</a:t>
            </a:fld>
            <a:endParaRPr lang="en-US"/>
          </a:p>
        </p:txBody>
      </p:sp>
      <p:sp>
        <p:nvSpPr>
          <p:cNvPr id="3" name="Espace réservé du pied de page 2"/>
          <p:cNvSpPr>
            <a:spLocks noGrp="1"/>
          </p:cNvSpPr>
          <p:nvPr>
            <p:ph type="ftr" sz="quarter" idx="11"/>
          </p:nvPr>
        </p:nvSpPr>
        <p:spPr/>
        <p:txBody>
          <a:bodyPr/>
          <a:lstStyle/>
          <a:p>
            <a:r>
              <a:rPr lang="en-US" smtClean="0"/>
              <a:t>ASMA</a:t>
            </a:r>
            <a:endParaRPr lang="en-US"/>
          </a:p>
        </p:txBody>
      </p:sp>
      <p:sp>
        <p:nvSpPr>
          <p:cNvPr id="4" name="Espace réservé du numéro de diapositive 3"/>
          <p:cNvSpPr>
            <a:spLocks noGrp="1"/>
          </p:cNvSpPr>
          <p:nvPr>
            <p:ph type="sldNum" sz="quarter" idx="12"/>
          </p:nvPr>
        </p:nvSpPr>
        <p:spPr/>
        <p:txBody>
          <a:bodyPr/>
          <a:lstStyle/>
          <a:p>
            <a:fld id="{BA9B540C-44DA-4F69-89C9-7C84606640D3}" type="slidenum">
              <a:rPr lang="en-US" smtClean="0"/>
              <a:pPr/>
              <a:t>28</a:t>
            </a:fld>
            <a:endParaRPr lang="en-US"/>
          </a:p>
        </p:txBody>
      </p:sp>
      <p:sp>
        <p:nvSpPr>
          <p:cNvPr id="5" name="ZoneTexte 4"/>
          <p:cNvSpPr txBox="1"/>
          <p:nvPr/>
        </p:nvSpPr>
        <p:spPr>
          <a:xfrm>
            <a:off x="391838" y="457013"/>
            <a:ext cx="6731230" cy="461665"/>
          </a:xfrm>
          <a:prstGeom prst="rect">
            <a:avLst/>
          </a:prstGeom>
          <a:noFill/>
        </p:spPr>
        <p:txBody>
          <a:bodyPr wrap="none" rtlCol="0">
            <a:spAutoFit/>
          </a:bodyPr>
          <a:lstStyle/>
          <a:p>
            <a:r>
              <a:rPr lang="fr-FR" sz="2400" b="1" u="sng" dirty="0" smtClean="0">
                <a:solidFill>
                  <a:srgbClr val="000090"/>
                </a:solidFill>
              </a:rPr>
              <a:t>II – La forme simplifiée du Théorème de Bayes</a:t>
            </a:r>
            <a:endParaRPr lang="fr-FR" sz="2400" b="1" u="sng" dirty="0">
              <a:solidFill>
                <a:srgbClr val="000090"/>
              </a:solidFill>
            </a:endParaRPr>
          </a:p>
        </p:txBody>
      </p:sp>
      <p:sp>
        <p:nvSpPr>
          <p:cNvPr id="6" name="ZoneTexte 5"/>
          <p:cNvSpPr txBox="1"/>
          <p:nvPr/>
        </p:nvSpPr>
        <p:spPr>
          <a:xfrm>
            <a:off x="905280" y="1526627"/>
            <a:ext cx="6548638" cy="2308324"/>
          </a:xfrm>
          <a:prstGeom prst="rect">
            <a:avLst/>
          </a:prstGeom>
          <a:noFill/>
        </p:spPr>
        <p:txBody>
          <a:bodyPr wrap="none" rtlCol="0">
            <a:spAutoFit/>
          </a:bodyPr>
          <a:lstStyle/>
          <a:p>
            <a:r>
              <a:rPr lang="fr-FR" sz="2400" dirty="0" smtClean="0"/>
              <a:t>Post </a:t>
            </a:r>
            <a:r>
              <a:rPr lang="fr-FR" sz="2400" dirty="0" err="1" smtClean="0"/>
              <a:t>Odds</a:t>
            </a:r>
            <a:r>
              <a:rPr lang="fr-FR" sz="2400" dirty="0" smtClean="0"/>
              <a:t> =  </a:t>
            </a:r>
            <a:r>
              <a:rPr lang="fr-FR" sz="2400" dirty="0" err="1" smtClean="0"/>
              <a:t>Odds</a:t>
            </a:r>
            <a:r>
              <a:rPr lang="fr-FR" sz="2400" dirty="0" smtClean="0"/>
              <a:t> a priori x Facteur de bayes (RV)</a:t>
            </a:r>
          </a:p>
          <a:p>
            <a:endParaRPr lang="fr-FR" sz="2400" dirty="0"/>
          </a:p>
          <a:p>
            <a:r>
              <a:rPr lang="fr-FR" sz="2400" dirty="0" smtClean="0"/>
              <a:t>RV+ = Se/1-SP = 0,9/0,05 = 18</a:t>
            </a:r>
          </a:p>
          <a:p>
            <a:endParaRPr lang="fr-FR" sz="2400" dirty="0"/>
          </a:p>
          <a:p>
            <a:r>
              <a:rPr lang="fr-FR" sz="2400" dirty="0" smtClean="0"/>
              <a:t>Post </a:t>
            </a:r>
            <a:r>
              <a:rPr lang="fr-FR" sz="2400" dirty="0" err="1" smtClean="0"/>
              <a:t>Odds</a:t>
            </a:r>
            <a:r>
              <a:rPr lang="fr-FR" sz="2400" dirty="0" smtClean="0"/>
              <a:t> =  </a:t>
            </a:r>
            <a:r>
              <a:rPr lang="fr-FR" sz="2400" dirty="0"/>
              <a:t>1</a:t>
            </a:r>
            <a:r>
              <a:rPr lang="fr-FR" sz="2400" dirty="0" smtClean="0"/>
              <a:t> (0.5/1-0.5) x 18 =  18</a:t>
            </a:r>
          </a:p>
          <a:p>
            <a:r>
              <a:rPr lang="fr-FR" sz="2400" dirty="0" smtClean="0"/>
              <a:t> Probabilité a posteriori =  18/19= </a:t>
            </a:r>
            <a:r>
              <a:rPr lang="fr-FR" sz="2400" b="1" dirty="0" smtClean="0">
                <a:solidFill>
                  <a:srgbClr val="FF0000"/>
                </a:solidFill>
              </a:rPr>
              <a:t>94,7%</a:t>
            </a:r>
            <a:endParaRPr lang="fr-FR" sz="2400" b="1" dirty="0">
              <a:solidFill>
                <a:srgbClr val="FF0000"/>
              </a:solidFill>
            </a:endParaRPr>
          </a:p>
        </p:txBody>
      </p:sp>
    </p:spTree>
    <p:extLst>
      <p:ext uri="{BB962C8B-B14F-4D97-AF65-F5344CB8AC3E}">
        <p14:creationId xmlns:p14="http://schemas.microsoft.com/office/powerpoint/2010/main" val="332449654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887A31C-016E-8748-9D1E-722F0A5E3FAD}" type="datetime1">
              <a:rPr lang="fr-BE" smtClean="0"/>
              <a:t>22/11/16</a:t>
            </a:fld>
            <a:endParaRPr lang="en-US"/>
          </a:p>
        </p:txBody>
      </p:sp>
      <p:sp>
        <p:nvSpPr>
          <p:cNvPr id="3" name="Espace réservé du pied de page 2"/>
          <p:cNvSpPr>
            <a:spLocks noGrp="1"/>
          </p:cNvSpPr>
          <p:nvPr>
            <p:ph type="ftr" sz="quarter" idx="11"/>
          </p:nvPr>
        </p:nvSpPr>
        <p:spPr/>
        <p:txBody>
          <a:bodyPr/>
          <a:lstStyle/>
          <a:p>
            <a:r>
              <a:rPr lang="en-US" smtClean="0"/>
              <a:t>ASMA</a:t>
            </a:r>
            <a:endParaRPr lang="en-US"/>
          </a:p>
        </p:txBody>
      </p:sp>
      <p:sp>
        <p:nvSpPr>
          <p:cNvPr id="4" name="Espace réservé du numéro de diapositive 3"/>
          <p:cNvSpPr>
            <a:spLocks noGrp="1"/>
          </p:cNvSpPr>
          <p:nvPr>
            <p:ph type="sldNum" sz="quarter" idx="12"/>
          </p:nvPr>
        </p:nvSpPr>
        <p:spPr/>
        <p:txBody>
          <a:bodyPr/>
          <a:lstStyle/>
          <a:p>
            <a:fld id="{BA9B540C-44DA-4F69-89C9-7C84606640D3}" type="slidenum">
              <a:rPr lang="en-US" smtClean="0"/>
              <a:pPr/>
              <a:t>29</a:t>
            </a:fld>
            <a:endParaRPr lang="en-US"/>
          </a:p>
        </p:txBody>
      </p:sp>
      <p:sp>
        <p:nvSpPr>
          <p:cNvPr id="5" name="ZoneTexte 4"/>
          <p:cNvSpPr txBox="1"/>
          <p:nvPr/>
        </p:nvSpPr>
        <p:spPr>
          <a:xfrm>
            <a:off x="243209" y="24694"/>
            <a:ext cx="3998961" cy="461665"/>
          </a:xfrm>
          <a:prstGeom prst="rect">
            <a:avLst/>
          </a:prstGeom>
          <a:noFill/>
        </p:spPr>
        <p:txBody>
          <a:bodyPr wrap="none" rtlCol="0">
            <a:spAutoFit/>
          </a:bodyPr>
          <a:lstStyle/>
          <a:p>
            <a:r>
              <a:rPr lang="fr-FR" sz="2400" b="1" dirty="0" smtClean="0">
                <a:solidFill>
                  <a:srgbClr val="000090"/>
                </a:solidFill>
              </a:rPr>
              <a:t>III-Nomogramme de </a:t>
            </a:r>
            <a:r>
              <a:rPr lang="fr-FR" sz="2400" b="1" dirty="0" err="1" smtClean="0">
                <a:solidFill>
                  <a:srgbClr val="000090"/>
                </a:solidFill>
              </a:rPr>
              <a:t>Fagan</a:t>
            </a:r>
            <a:endParaRPr lang="fr-FR" sz="2400" b="1" dirty="0">
              <a:solidFill>
                <a:srgbClr val="000090"/>
              </a:solidFill>
            </a:endParaRPr>
          </a:p>
        </p:txBody>
      </p:sp>
      <p:pic>
        <p:nvPicPr>
          <p:cNvPr id="6" name="Image 5"/>
          <p:cNvPicPr>
            <a:picLocks noChangeAspect="1"/>
          </p:cNvPicPr>
          <p:nvPr/>
        </p:nvPicPr>
        <p:blipFill>
          <a:blip r:embed="rId2"/>
          <a:stretch>
            <a:fillRect/>
          </a:stretch>
        </p:blipFill>
        <p:spPr>
          <a:xfrm>
            <a:off x="2405071" y="397838"/>
            <a:ext cx="4614400" cy="6460161"/>
          </a:xfrm>
          <a:prstGeom prst="rect">
            <a:avLst/>
          </a:prstGeom>
        </p:spPr>
      </p:pic>
      <p:cxnSp>
        <p:nvCxnSpPr>
          <p:cNvPr id="9" name="Connecteur droit 8"/>
          <p:cNvCxnSpPr/>
          <p:nvPr/>
        </p:nvCxnSpPr>
        <p:spPr>
          <a:xfrm flipV="1">
            <a:off x="2963578" y="1421112"/>
            <a:ext cx="3589622" cy="2585215"/>
          </a:xfrm>
          <a:prstGeom prst="line">
            <a:avLst/>
          </a:prstGeom>
          <a:ln w="22225">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453381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949885" y="2368135"/>
            <a:ext cx="2967279" cy="830997"/>
          </a:xfrm>
          <a:prstGeom prst="rect">
            <a:avLst/>
          </a:prstGeom>
          <a:noFill/>
          <a:ln w="38100" cmpd="sng">
            <a:solidFill>
              <a:srgbClr val="0000FF"/>
            </a:solidFill>
          </a:ln>
        </p:spPr>
        <p:txBody>
          <a:bodyPr wrap="none" rtlCol="0">
            <a:spAutoFit/>
          </a:bodyPr>
          <a:lstStyle/>
          <a:p>
            <a:r>
              <a:rPr lang="fr-FR" sz="4800" b="1" dirty="0" smtClean="0"/>
              <a:t>Préambule</a:t>
            </a:r>
            <a:endParaRPr lang="fr-FR" sz="4800" b="1" dirty="0"/>
          </a:p>
        </p:txBody>
      </p:sp>
      <p:sp>
        <p:nvSpPr>
          <p:cNvPr id="2" name="Espace réservé de la date 1"/>
          <p:cNvSpPr>
            <a:spLocks noGrp="1"/>
          </p:cNvSpPr>
          <p:nvPr>
            <p:ph type="dt" sz="half" idx="10"/>
          </p:nvPr>
        </p:nvSpPr>
        <p:spPr/>
        <p:txBody>
          <a:bodyPr/>
          <a:lstStyle/>
          <a:p>
            <a:fld id="{FA303744-AF7D-4645-B0B5-3973DE9969AA}" type="datetime1">
              <a:rPr lang="fr-BE" smtClean="0"/>
              <a:t>22/11/16</a:t>
            </a:fld>
            <a:endParaRPr lang="fr-FR"/>
          </a:p>
        </p:txBody>
      </p:sp>
      <p:sp>
        <p:nvSpPr>
          <p:cNvPr id="3" name="Espace réservé du pied de page 2"/>
          <p:cNvSpPr>
            <a:spLocks noGrp="1"/>
          </p:cNvSpPr>
          <p:nvPr>
            <p:ph type="ftr" sz="quarter" idx="11"/>
          </p:nvPr>
        </p:nvSpPr>
        <p:spPr/>
        <p:txBody>
          <a:bodyPr/>
          <a:lstStyle/>
          <a:p>
            <a:r>
              <a:rPr lang="fr-FR" smtClean="0"/>
              <a:t>ASMA</a:t>
            </a:r>
            <a:endParaRPr lang="fr-FR"/>
          </a:p>
        </p:txBody>
      </p:sp>
      <p:sp>
        <p:nvSpPr>
          <p:cNvPr id="5" name="Espace réservé du numéro de diapositive 4"/>
          <p:cNvSpPr>
            <a:spLocks noGrp="1"/>
          </p:cNvSpPr>
          <p:nvPr>
            <p:ph type="sldNum" sz="quarter" idx="12"/>
          </p:nvPr>
        </p:nvSpPr>
        <p:spPr/>
        <p:txBody>
          <a:bodyPr/>
          <a:lstStyle/>
          <a:p>
            <a:fld id="{7E11F1C1-01D2-0342-B15D-1A6FA54BD347}" type="slidenum">
              <a:rPr lang="fr-FR" smtClean="0"/>
              <a:t>3</a:t>
            </a:fld>
            <a:endParaRPr lang="fr-FR"/>
          </a:p>
        </p:txBody>
      </p:sp>
    </p:spTree>
    <p:extLst>
      <p:ext uri="{BB962C8B-B14F-4D97-AF65-F5344CB8AC3E}">
        <p14:creationId xmlns:p14="http://schemas.microsoft.com/office/powerpoint/2010/main" val="109461630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145022" y="0"/>
            <a:ext cx="2732539" cy="523220"/>
          </a:xfrm>
          <a:prstGeom prst="rect">
            <a:avLst/>
          </a:prstGeom>
          <a:noFill/>
        </p:spPr>
        <p:txBody>
          <a:bodyPr wrap="none" rtlCol="0">
            <a:spAutoFit/>
          </a:bodyPr>
          <a:lstStyle/>
          <a:p>
            <a:r>
              <a:rPr lang="fr-FR" sz="2800" b="1" dirty="0" smtClean="0"/>
              <a:t>Histoire  Clinique</a:t>
            </a:r>
            <a:endParaRPr lang="fr-FR" sz="2800" b="1" dirty="0"/>
          </a:p>
        </p:txBody>
      </p:sp>
      <p:sp>
        <p:nvSpPr>
          <p:cNvPr id="3" name="ZoneTexte 2"/>
          <p:cNvSpPr txBox="1"/>
          <p:nvPr/>
        </p:nvSpPr>
        <p:spPr>
          <a:xfrm>
            <a:off x="332647" y="808265"/>
            <a:ext cx="8618569" cy="4875181"/>
          </a:xfrm>
          <a:prstGeom prst="rect">
            <a:avLst/>
          </a:prstGeom>
          <a:noFill/>
        </p:spPr>
        <p:txBody>
          <a:bodyPr wrap="square" rtlCol="0">
            <a:spAutoFit/>
          </a:bodyPr>
          <a:lstStyle/>
          <a:p>
            <a:pPr marL="342900" indent="-342900">
              <a:lnSpc>
                <a:spcPct val="130000"/>
              </a:lnSpc>
              <a:buFont typeface="Arial"/>
              <a:buChar char="•"/>
            </a:pPr>
            <a:r>
              <a:rPr lang="fr-FR" sz="2400" dirty="0" smtClean="0"/>
              <a:t>Un jeune homme de 24 ans se présente chez son médecin avec une plainte de douleur au genou droit depuis 48 H. Cette douleur est apparue  alors qu’il jouait au football. Il a entendu un bruit au niveau du genou, après un contact violent avec un autre joueur.</a:t>
            </a:r>
          </a:p>
          <a:p>
            <a:pPr marL="342900" indent="-342900">
              <a:lnSpc>
                <a:spcPct val="130000"/>
              </a:lnSpc>
              <a:buFont typeface="Arial"/>
              <a:buChar char="•"/>
            </a:pPr>
            <a:r>
              <a:rPr lang="fr-FR" sz="2400" dirty="0" smtClean="0"/>
              <a:t>Depuis lors utilise de la glace et des </a:t>
            </a:r>
            <a:r>
              <a:rPr lang="fr-FR" sz="2400" dirty="0" err="1" smtClean="0"/>
              <a:t>ibuprofen</a:t>
            </a:r>
            <a:r>
              <a:rPr lang="fr-FR" sz="2400" dirty="0" smtClean="0"/>
              <a:t> avec amélioration de la douleur.</a:t>
            </a:r>
          </a:p>
          <a:p>
            <a:pPr marL="342900" indent="-342900">
              <a:lnSpc>
                <a:spcPct val="130000"/>
              </a:lnSpc>
              <a:buFont typeface="Arial"/>
              <a:buChar char="•"/>
            </a:pPr>
            <a:r>
              <a:rPr lang="fr-FR" sz="2400" dirty="0" smtClean="0"/>
              <a:t>Il a l’impression  que son genou va se tordre ou se dérober. </a:t>
            </a:r>
            <a:r>
              <a:rPr lang="fr-FR" sz="2400" dirty="0"/>
              <a:t>P</a:t>
            </a:r>
            <a:r>
              <a:rPr lang="fr-FR" sz="2400" dirty="0" smtClean="0"/>
              <a:t>as d’antécédent  de blessure ou traumatisme au niveau des genoux.</a:t>
            </a:r>
          </a:p>
          <a:p>
            <a:pPr marL="342900" indent="-342900">
              <a:lnSpc>
                <a:spcPct val="130000"/>
              </a:lnSpc>
              <a:buFont typeface="Arial"/>
              <a:buChar char="•"/>
            </a:pPr>
            <a:r>
              <a:rPr lang="fr-FR" sz="2400" dirty="0" smtClean="0"/>
              <a:t>Suivant l’histoire et  votre expérience , vous estimer la probabilité de déchirure du LCA à 50%.</a:t>
            </a:r>
            <a:endParaRPr lang="fr-FR" sz="2400" dirty="0"/>
          </a:p>
        </p:txBody>
      </p:sp>
      <p:sp>
        <p:nvSpPr>
          <p:cNvPr id="4" name="Espace réservé de la date 3"/>
          <p:cNvSpPr>
            <a:spLocks noGrp="1"/>
          </p:cNvSpPr>
          <p:nvPr>
            <p:ph type="dt" sz="half" idx="10"/>
          </p:nvPr>
        </p:nvSpPr>
        <p:spPr/>
        <p:txBody>
          <a:bodyPr/>
          <a:lstStyle/>
          <a:p>
            <a:fld id="{AA2E7E2B-085D-014E-A889-7F7FAA709EBE}" type="datetime1">
              <a:rPr lang="fr-BE" smtClean="0"/>
              <a:t>22/11/16</a:t>
            </a:fld>
            <a:endParaRPr lang="fr-FR"/>
          </a:p>
        </p:txBody>
      </p:sp>
      <p:sp>
        <p:nvSpPr>
          <p:cNvPr id="5" name="Espace réservé du pied de page 4"/>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30</a:t>
            </a:fld>
            <a:endParaRPr lang="fr-FR"/>
          </a:p>
        </p:txBody>
      </p:sp>
    </p:spTree>
    <p:extLst>
      <p:ext uri="{BB962C8B-B14F-4D97-AF65-F5344CB8AC3E}">
        <p14:creationId xmlns:p14="http://schemas.microsoft.com/office/powerpoint/2010/main" val="284031506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823851" y="1306576"/>
            <a:ext cx="5442499" cy="4190724"/>
          </a:xfrm>
          <a:prstGeom prst="rect">
            <a:avLst/>
          </a:prstGeom>
        </p:spPr>
      </p:pic>
      <p:sp>
        <p:nvSpPr>
          <p:cNvPr id="2" name="ZoneTexte 1"/>
          <p:cNvSpPr txBox="1"/>
          <p:nvPr/>
        </p:nvSpPr>
        <p:spPr>
          <a:xfrm>
            <a:off x="1436428" y="377955"/>
            <a:ext cx="6580798" cy="830997"/>
          </a:xfrm>
          <a:prstGeom prst="rect">
            <a:avLst/>
          </a:prstGeom>
          <a:noFill/>
        </p:spPr>
        <p:txBody>
          <a:bodyPr wrap="none" rtlCol="0">
            <a:spAutoFit/>
          </a:bodyPr>
          <a:lstStyle/>
          <a:p>
            <a:r>
              <a:rPr lang="fr-FR" sz="2400" dirty="0" smtClean="0"/>
              <a:t>Signe de </a:t>
            </a:r>
            <a:r>
              <a:rPr lang="fr-FR" sz="2400" dirty="0" err="1" smtClean="0"/>
              <a:t>Lachman</a:t>
            </a:r>
            <a:r>
              <a:rPr lang="fr-FR" sz="2400" dirty="0" smtClean="0"/>
              <a:t> = subluxation antérieure du tibia</a:t>
            </a:r>
          </a:p>
          <a:p>
            <a:r>
              <a:rPr lang="fr-FR" sz="2400" dirty="0" smtClean="0"/>
              <a:t>                          Test du tiroir à 10-20°</a:t>
            </a:r>
            <a:endParaRPr lang="fr-FR" sz="2400" dirty="0"/>
          </a:p>
        </p:txBody>
      </p:sp>
      <p:sp>
        <p:nvSpPr>
          <p:cNvPr id="3" name="Espace réservé de la date 2"/>
          <p:cNvSpPr>
            <a:spLocks noGrp="1"/>
          </p:cNvSpPr>
          <p:nvPr>
            <p:ph type="dt" sz="half" idx="10"/>
          </p:nvPr>
        </p:nvSpPr>
        <p:spPr/>
        <p:txBody>
          <a:bodyPr/>
          <a:lstStyle/>
          <a:p>
            <a:fld id="{914D8EE8-315B-C441-8537-5D38571DA01F}" type="datetime1">
              <a:rPr lang="fr-BE" smtClean="0"/>
              <a:t>22/11/16</a:t>
            </a:fld>
            <a:endParaRPr lang="fr-FR"/>
          </a:p>
        </p:txBody>
      </p:sp>
      <p:sp>
        <p:nvSpPr>
          <p:cNvPr id="5" name="Espace réservé du pied de page 4"/>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31</a:t>
            </a:fld>
            <a:endParaRPr lang="fr-FR"/>
          </a:p>
        </p:txBody>
      </p:sp>
    </p:spTree>
    <p:extLst>
      <p:ext uri="{BB962C8B-B14F-4D97-AF65-F5344CB8AC3E}">
        <p14:creationId xmlns:p14="http://schemas.microsoft.com/office/powerpoint/2010/main" val="374475623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998909" y="3545660"/>
            <a:ext cx="2998909" cy="2632021"/>
          </a:xfrm>
          <a:prstGeom prst="rect">
            <a:avLst/>
          </a:prstGeom>
        </p:spPr>
      </p:pic>
      <p:pic>
        <p:nvPicPr>
          <p:cNvPr id="3" name="Image 2"/>
          <p:cNvPicPr>
            <a:picLocks noChangeAspect="1"/>
          </p:cNvPicPr>
          <p:nvPr/>
        </p:nvPicPr>
        <p:blipFill>
          <a:blip r:embed="rId3"/>
          <a:stretch>
            <a:fillRect/>
          </a:stretch>
        </p:blipFill>
        <p:spPr>
          <a:xfrm>
            <a:off x="2500677" y="1295400"/>
            <a:ext cx="3810000" cy="2133600"/>
          </a:xfrm>
          <a:prstGeom prst="rect">
            <a:avLst/>
          </a:prstGeom>
        </p:spPr>
      </p:pic>
      <p:sp>
        <p:nvSpPr>
          <p:cNvPr id="4" name="ZoneTexte 3"/>
          <p:cNvSpPr txBox="1"/>
          <p:nvPr/>
        </p:nvSpPr>
        <p:spPr>
          <a:xfrm>
            <a:off x="3492788" y="925459"/>
            <a:ext cx="1865753" cy="369332"/>
          </a:xfrm>
          <a:prstGeom prst="rect">
            <a:avLst/>
          </a:prstGeom>
          <a:noFill/>
        </p:spPr>
        <p:txBody>
          <a:bodyPr wrap="none" rtlCol="0">
            <a:spAutoFit/>
          </a:bodyPr>
          <a:lstStyle/>
          <a:p>
            <a:r>
              <a:rPr lang="fr-FR" dirty="0" smtClean="0"/>
              <a:t>Test du tiroir à90°</a:t>
            </a:r>
            <a:endParaRPr lang="fr-FR" dirty="0"/>
          </a:p>
        </p:txBody>
      </p:sp>
      <p:sp>
        <p:nvSpPr>
          <p:cNvPr id="5" name="Espace réservé de la date 4"/>
          <p:cNvSpPr>
            <a:spLocks noGrp="1"/>
          </p:cNvSpPr>
          <p:nvPr>
            <p:ph type="dt" sz="half" idx="10"/>
          </p:nvPr>
        </p:nvSpPr>
        <p:spPr/>
        <p:txBody>
          <a:bodyPr/>
          <a:lstStyle/>
          <a:p>
            <a:fld id="{0ADBDFCA-E17D-AE4D-8D8E-CC2FAC5795C1}" type="datetime1">
              <a:rPr lang="fr-BE" smtClean="0"/>
              <a:t>22/11/16</a:t>
            </a:fld>
            <a:endParaRPr lang="fr-FR"/>
          </a:p>
        </p:txBody>
      </p:sp>
      <p:sp>
        <p:nvSpPr>
          <p:cNvPr id="6" name="Espace réservé du pied de page 5"/>
          <p:cNvSpPr>
            <a:spLocks noGrp="1"/>
          </p:cNvSpPr>
          <p:nvPr>
            <p:ph type="ftr" sz="quarter" idx="11"/>
          </p:nvPr>
        </p:nvSpPr>
        <p:spPr/>
        <p:txBody>
          <a:bodyPr/>
          <a:lstStyle/>
          <a:p>
            <a:r>
              <a:rPr lang="fr-FR" smtClean="0"/>
              <a:t>ASMA</a:t>
            </a:r>
            <a:endParaRPr lang="fr-FR"/>
          </a:p>
        </p:txBody>
      </p:sp>
      <p:sp>
        <p:nvSpPr>
          <p:cNvPr id="7" name="Espace réservé du numéro de diapositive 6"/>
          <p:cNvSpPr>
            <a:spLocks noGrp="1"/>
          </p:cNvSpPr>
          <p:nvPr>
            <p:ph type="sldNum" sz="quarter" idx="12"/>
          </p:nvPr>
        </p:nvSpPr>
        <p:spPr/>
        <p:txBody>
          <a:bodyPr/>
          <a:lstStyle/>
          <a:p>
            <a:fld id="{B7799B2F-7064-B946-854D-745FAA527B9C}" type="slidenum">
              <a:rPr lang="fr-FR" smtClean="0"/>
              <a:t>32</a:t>
            </a:fld>
            <a:endParaRPr lang="fr-FR"/>
          </a:p>
        </p:txBody>
      </p:sp>
    </p:spTree>
    <p:extLst>
      <p:ext uri="{BB962C8B-B14F-4D97-AF65-F5344CB8AC3E}">
        <p14:creationId xmlns:p14="http://schemas.microsoft.com/office/powerpoint/2010/main" val="306605133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76977" y="1254811"/>
            <a:ext cx="6840334" cy="1200328"/>
          </a:xfrm>
          <a:prstGeom prst="rect">
            <a:avLst/>
          </a:prstGeom>
          <a:noFill/>
        </p:spPr>
        <p:txBody>
          <a:bodyPr wrap="none" rtlCol="0">
            <a:spAutoFit/>
          </a:bodyPr>
          <a:lstStyle/>
          <a:p>
            <a:pPr marL="342900" indent="-342900">
              <a:buFont typeface="Arial"/>
              <a:buChar char="•"/>
            </a:pPr>
            <a:r>
              <a:rPr lang="fr-FR" sz="2400" dirty="0" smtClean="0"/>
              <a:t>Se (%) 48-96 ; </a:t>
            </a:r>
            <a:r>
              <a:rPr lang="fr-FR" sz="2400" dirty="0" err="1" smtClean="0"/>
              <a:t>Sp</a:t>
            </a:r>
            <a:r>
              <a:rPr lang="fr-FR" sz="2400" dirty="0" smtClean="0"/>
              <a:t> (%) 90-99 RV+ = 17 et le RV- = 0.2</a:t>
            </a:r>
          </a:p>
          <a:p>
            <a:endParaRPr lang="fr-FR" sz="2400" dirty="0"/>
          </a:p>
          <a:p>
            <a:endParaRPr lang="fr-FR" sz="2400" dirty="0"/>
          </a:p>
        </p:txBody>
      </p:sp>
      <p:sp>
        <p:nvSpPr>
          <p:cNvPr id="3" name="ZoneTexte 2"/>
          <p:cNvSpPr txBox="1"/>
          <p:nvPr/>
        </p:nvSpPr>
        <p:spPr>
          <a:xfrm>
            <a:off x="1134022" y="408192"/>
            <a:ext cx="3107216" cy="2677656"/>
          </a:xfrm>
          <a:prstGeom prst="rect">
            <a:avLst/>
          </a:prstGeom>
          <a:noFill/>
        </p:spPr>
        <p:txBody>
          <a:bodyPr wrap="none" rtlCol="0">
            <a:spAutoFit/>
          </a:bodyPr>
          <a:lstStyle/>
          <a:p>
            <a:r>
              <a:rPr lang="fr-FR" sz="2800" b="1" dirty="0" err="1" smtClean="0"/>
              <a:t>Lachman</a:t>
            </a:r>
            <a:endParaRPr lang="fr-FR" sz="2800" b="1" dirty="0" smtClean="0"/>
          </a:p>
          <a:p>
            <a:endParaRPr lang="fr-FR" sz="2800" b="1" dirty="0"/>
          </a:p>
          <a:p>
            <a:endParaRPr lang="fr-FR" sz="2800" b="1" dirty="0" smtClean="0"/>
          </a:p>
          <a:p>
            <a:endParaRPr lang="fr-FR" sz="2800" b="1" dirty="0" smtClean="0"/>
          </a:p>
          <a:p>
            <a:endParaRPr lang="fr-FR" sz="2800" b="1" dirty="0" smtClean="0"/>
          </a:p>
          <a:p>
            <a:r>
              <a:rPr lang="fr-FR" sz="2800" b="1" dirty="0" smtClean="0"/>
              <a:t>Signe du tiroir à 90°</a:t>
            </a:r>
          </a:p>
        </p:txBody>
      </p:sp>
      <p:sp>
        <p:nvSpPr>
          <p:cNvPr id="4" name="ZoneTexte 3"/>
          <p:cNvSpPr txBox="1"/>
          <p:nvPr/>
        </p:nvSpPr>
        <p:spPr>
          <a:xfrm>
            <a:off x="997940" y="3280653"/>
            <a:ext cx="6699270" cy="461665"/>
          </a:xfrm>
          <a:prstGeom prst="rect">
            <a:avLst/>
          </a:prstGeom>
          <a:noFill/>
        </p:spPr>
        <p:txBody>
          <a:bodyPr wrap="none" rtlCol="0">
            <a:spAutoFit/>
          </a:bodyPr>
          <a:lstStyle/>
          <a:p>
            <a:pPr marL="342900" indent="-342900">
              <a:buFont typeface="Arial"/>
              <a:buChar char="•"/>
            </a:pPr>
            <a:r>
              <a:rPr lang="fr-FR" sz="2400" dirty="0" smtClean="0"/>
              <a:t>Se  (%) 27-88 ; </a:t>
            </a:r>
            <a:r>
              <a:rPr lang="fr-FR" sz="2400" dirty="0" err="1" smtClean="0"/>
              <a:t>Sp</a:t>
            </a:r>
            <a:r>
              <a:rPr lang="fr-FR" sz="2400" dirty="0" smtClean="0"/>
              <a:t> (%) 91-99 RV+ 11.5 et le RV- 0.5 </a:t>
            </a:r>
            <a:endParaRPr lang="fr-FR" sz="2400" dirty="0"/>
          </a:p>
        </p:txBody>
      </p:sp>
      <p:sp>
        <p:nvSpPr>
          <p:cNvPr id="5" name="Espace réservé de la date 4"/>
          <p:cNvSpPr>
            <a:spLocks noGrp="1"/>
          </p:cNvSpPr>
          <p:nvPr>
            <p:ph type="dt" sz="half" idx="10"/>
          </p:nvPr>
        </p:nvSpPr>
        <p:spPr/>
        <p:txBody>
          <a:bodyPr/>
          <a:lstStyle/>
          <a:p>
            <a:fld id="{793B461A-0A90-A04F-8A35-D9C064C963B2}" type="datetime1">
              <a:rPr lang="fr-BE" smtClean="0"/>
              <a:t>22/11/16</a:t>
            </a:fld>
            <a:endParaRPr lang="fr-FR"/>
          </a:p>
        </p:txBody>
      </p:sp>
      <p:sp>
        <p:nvSpPr>
          <p:cNvPr id="6" name="Espace réservé du pied de page 5"/>
          <p:cNvSpPr>
            <a:spLocks noGrp="1"/>
          </p:cNvSpPr>
          <p:nvPr>
            <p:ph type="ftr" sz="quarter" idx="11"/>
          </p:nvPr>
        </p:nvSpPr>
        <p:spPr/>
        <p:txBody>
          <a:bodyPr/>
          <a:lstStyle/>
          <a:p>
            <a:r>
              <a:rPr lang="fr-FR" smtClean="0"/>
              <a:t>ASMA</a:t>
            </a:r>
            <a:endParaRPr lang="fr-FR"/>
          </a:p>
        </p:txBody>
      </p:sp>
      <p:sp>
        <p:nvSpPr>
          <p:cNvPr id="7" name="Espace réservé du numéro de diapositive 6"/>
          <p:cNvSpPr>
            <a:spLocks noGrp="1"/>
          </p:cNvSpPr>
          <p:nvPr>
            <p:ph type="sldNum" sz="quarter" idx="12"/>
          </p:nvPr>
        </p:nvSpPr>
        <p:spPr/>
        <p:txBody>
          <a:bodyPr/>
          <a:lstStyle/>
          <a:p>
            <a:fld id="{B7799B2F-7064-B946-854D-745FAA527B9C}" type="slidenum">
              <a:rPr lang="fr-FR" smtClean="0"/>
              <a:t>33</a:t>
            </a:fld>
            <a:endParaRPr lang="fr-FR"/>
          </a:p>
        </p:txBody>
      </p:sp>
    </p:spTree>
    <p:extLst>
      <p:ext uri="{BB962C8B-B14F-4D97-AF65-F5344CB8AC3E}">
        <p14:creationId xmlns:p14="http://schemas.microsoft.com/office/powerpoint/2010/main" val="258237335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65293" y="30741"/>
            <a:ext cx="3343133" cy="830997"/>
          </a:xfrm>
          <a:prstGeom prst="rect">
            <a:avLst/>
          </a:prstGeom>
          <a:noFill/>
        </p:spPr>
        <p:txBody>
          <a:bodyPr wrap="none" rtlCol="0">
            <a:spAutoFit/>
          </a:bodyPr>
          <a:lstStyle/>
          <a:p>
            <a:r>
              <a:rPr lang="fr-FR" sz="2400" dirty="0" smtClean="0"/>
              <a:t>Probabilité a priori = 50% </a:t>
            </a:r>
          </a:p>
          <a:p>
            <a:endParaRPr lang="fr-FR" sz="2400" dirty="0"/>
          </a:p>
        </p:txBody>
      </p:sp>
      <p:pic>
        <p:nvPicPr>
          <p:cNvPr id="4" name="Image 3"/>
          <p:cNvPicPr>
            <a:picLocks noChangeAspect="1"/>
          </p:cNvPicPr>
          <p:nvPr/>
        </p:nvPicPr>
        <p:blipFill>
          <a:blip r:embed="rId2"/>
          <a:stretch>
            <a:fillRect/>
          </a:stretch>
        </p:blipFill>
        <p:spPr>
          <a:xfrm>
            <a:off x="2520453" y="559374"/>
            <a:ext cx="4499017" cy="6298625"/>
          </a:xfrm>
          <a:prstGeom prst="rect">
            <a:avLst/>
          </a:prstGeom>
        </p:spPr>
      </p:pic>
      <p:cxnSp>
        <p:nvCxnSpPr>
          <p:cNvPr id="6" name="Connecteur droit 5"/>
          <p:cNvCxnSpPr/>
          <p:nvPr/>
        </p:nvCxnSpPr>
        <p:spPr>
          <a:xfrm flipV="1">
            <a:off x="3069420" y="1632767"/>
            <a:ext cx="3432308" cy="241891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7" name="ZoneTexte 6"/>
          <p:cNvSpPr txBox="1"/>
          <p:nvPr/>
        </p:nvSpPr>
        <p:spPr>
          <a:xfrm>
            <a:off x="423368" y="1118748"/>
            <a:ext cx="1774544" cy="954107"/>
          </a:xfrm>
          <a:prstGeom prst="rect">
            <a:avLst/>
          </a:prstGeom>
          <a:noFill/>
        </p:spPr>
        <p:txBody>
          <a:bodyPr wrap="none" rtlCol="0">
            <a:spAutoFit/>
          </a:bodyPr>
          <a:lstStyle/>
          <a:p>
            <a:r>
              <a:rPr lang="fr-FR" sz="1400" b="1" dirty="0" smtClean="0"/>
              <a:t>Equation de Bayes :</a:t>
            </a:r>
          </a:p>
          <a:p>
            <a:r>
              <a:rPr lang="fr-FR" sz="1400" b="1" dirty="0" smtClean="0"/>
              <a:t>Pr a posteriori :18/19</a:t>
            </a:r>
          </a:p>
          <a:p>
            <a:r>
              <a:rPr lang="fr-FR" sz="1400" b="1" dirty="0" smtClean="0"/>
              <a:t>P = </a:t>
            </a:r>
            <a:r>
              <a:rPr lang="fr-FR" sz="1400" b="1" dirty="0" err="1" smtClean="0"/>
              <a:t>Odds</a:t>
            </a:r>
            <a:r>
              <a:rPr lang="fr-FR" sz="1400" b="1" dirty="0" smtClean="0"/>
              <a:t>/1+Odds</a:t>
            </a:r>
          </a:p>
          <a:p>
            <a:r>
              <a:rPr lang="fr-FR" sz="1400" b="1" dirty="0" smtClean="0"/>
              <a:t>Pr = 94.4%</a:t>
            </a:r>
            <a:endParaRPr lang="fr-FR" sz="1400" b="1" dirty="0"/>
          </a:p>
        </p:txBody>
      </p:sp>
      <p:sp>
        <p:nvSpPr>
          <p:cNvPr id="3" name="Espace réservé de la date 2"/>
          <p:cNvSpPr>
            <a:spLocks noGrp="1"/>
          </p:cNvSpPr>
          <p:nvPr>
            <p:ph type="dt" sz="half" idx="10"/>
          </p:nvPr>
        </p:nvSpPr>
        <p:spPr/>
        <p:txBody>
          <a:bodyPr/>
          <a:lstStyle/>
          <a:p>
            <a:fld id="{8AF27D10-82B9-2846-8EFF-E9AED1432E0E}" type="datetime1">
              <a:rPr lang="fr-BE" smtClean="0"/>
              <a:t>22/11/16</a:t>
            </a:fld>
            <a:endParaRPr lang="fr-FR"/>
          </a:p>
        </p:txBody>
      </p:sp>
      <p:sp>
        <p:nvSpPr>
          <p:cNvPr id="5" name="Espace réservé du pied de page 4"/>
          <p:cNvSpPr>
            <a:spLocks noGrp="1"/>
          </p:cNvSpPr>
          <p:nvPr>
            <p:ph type="ftr" sz="quarter" idx="11"/>
          </p:nvPr>
        </p:nvSpPr>
        <p:spPr/>
        <p:txBody>
          <a:bodyPr/>
          <a:lstStyle/>
          <a:p>
            <a:r>
              <a:rPr lang="fr-FR" smtClean="0"/>
              <a:t>ASMA</a:t>
            </a:r>
            <a:endParaRPr lang="fr-FR"/>
          </a:p>
        </p:txBody>
      </p:sp>
      <p:sp>
        <p:nvSpPr>
          <p:cNvPr id="8" name="Espace réservé du numéro de diapositive 7"/>
          <p:cNvSpPr>
            <a:spLocks noGrp="1"/>
          </p:cNvSpPr>
          <p:nvPr>
            <p:ph type="sldNum" sz="quarter" idx="12"/>
          </p:nvPr>
        </p:nvSpPr>
        <p:spPr/>
        <p:txBody>
          <a:bodyPr/>
          <a:lstStyle/>
          <a:p>
            <a:fld id="{B7799B2F-7064-B946-854D-745FAA527B9C}" type="slidenum">
              <a:rPr lang="fr-FR" smtClean="0"/>
              <a:t>34</a:t>
            </a:fld>
            <a:endParaRPr lang="fr-FR"/>
          </a:p>
        </p:txBody>
      </p:sp>
    </p:spTree>
    <p:extLst>
      <p:ext uri="{BB962C8B-B14F-4D97-AF65-F5344CB8AC3E}">
        <p14:creationId xmlns:p14="http://schemas.microsoft.com/office/powerpoint/2010/main" val="13203122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520453" y="559374"/>
            <a:ext cx="4499017" cy="6298625"/>
          </a:xfrm>
          <a:prstGeom prst="rect">
            <a:avLst/>
          </a:prstGeom>
        </p:spPr>
      </p:pic>
      <p:cxnSp>
        <p:nvCxnSpPr>
          <p:cNvPr id="4" name="Connecteur droit 3"/>
          <p:cNvCxnSpPr/>
          <p:nvPr/>
        </p:nvCxnSpPr>
        <p:spPr>
          <a:xfrm flipV="1">
            <a:off x="3069420" y="1814186"/>
            <a:ext cx="3447428" cy="2040959"/>
          </a:xfrm>
          <a:prstGeom prst="line">
            <a:avLst/>
          </a:prstGeom>
          <a:ln w="127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6" name="Connecteur droit 5"/>
          <p:cNvCxnSpPr/>
          <p:nvPr/>
        </p:nvCxnSpPr>
        <p:spPr>
          <a:xfrm flipV="1">
            <a:off x="3069420" y="1950250"/>
            <a:ext cx="3447428" cy="1723476"/>
          </a:xfrm>
          <a:prstGeom prst="line">
            <a:avLst/>
          </a:prstGeom>
          <a:ln w="12700">
            <a:solidFill>
              <a:schemeClr val="accent3">
                <a:lumMod val="75000"/>
              </a:schemeClr>
            </a:solidFill>
          </a:ln>
        </p:spPr>
        <p:style>
          <a:lnRef idx="2">
            <a:schemeClr val="accent1"/>
          </a:lnRef>
          <a:fillRef idx="0">
            <a:schemeClr val="accent1"/>
          </a:fillRef>
          <a:effectRef idx="1">
            <a:schemeClr val="accent1"/>
          </a:effectRef>
          <a:fontRef idx="minor">
            <a:schemeClr val="tx1"/>
          </a:fontRef>
        </p:style>
      </p:cxnSp>
      <p:sp>
        <p:nvSpPr>
          <p:cNvPr id="3" name="Espace réservé de la date 2"/>
          <p:cNvSpPr>
            <a:spLocks noGrp="1"/>
          </p:cNvSpPr>
          <p:nvPr>
            <p:ph type="dt" sz="half" idx="10"/>
          </p:nvPr>
        </p:nvSpPr>
        <p:spPr/>
        <p:txBody>
          <a:bodyPr/>
          <a:lstStyle/>
          <a:p>
            <a:fld id="{5ED82E3B-43E2-DC43-AF9C-846A4073F19D}" type="datetime1">
              <a:rPr lang="fr-BE" smtClean="0"/>
              <a:t>22/11/16</a:t>
            </a:fld>
            <a:endParaRPr lang="fr-FR"/>
          </a:p>
        </p:txBody>
      </p:sp>
      <p:sp>
        <p:nvSpPr>
          <p:cNvPr id="5" name="Espace réservé du pied de page 4"/>
          <p:cNvSpPr>
            <a:spLocks noGrp="1"/>
          </p:cNvSpPr>
          <p:nvPr>
            <p:ph type="ftr" sz="quarter" idx="11"/>
          </p:nvPr>
        </p:nvSpPr>
        <p:spPr/>
        <p:txBody>
          <a:bodyPr/>
          <a:lstStyle/>
          <a:p>
            <a:r>
              <a:rPr lang="fr-FR" smtClean="0"/>
              <a:t>ASMA</a:t>
            </a:r>
            <a:endParaRPr lang="fr-FR"/>
          </a:p>
        </p:txBody>
      </p:sp>
      <p:sp>
        <p:nvSpPr>
          <p:cNvPr id="7" name="Espace réservé du numéro de diapositive 6"/>
          <p:cNvSpPr>
            <a:spLocks noGrp="1"/>
          </p:cNvSpPr>
          <p:nvPr>
            <p:ph type="sldNum" sz="quarter" idx="12"/>
          </p:nvPr>
        </p:nvSpPr>
        <p:spPr/>
        <p:txBody>
          <a:bodyPr/>
          <a:lstStyle/>
          <a:p>
            <a:fld id="{B7799B2F-7064-B946-854D-745FAA527B9C}" type="slidenum">
              <a:rPr lang="fr-FR" smtClean="0"/>
              <a:t>35</a:t>
            </a:fld>
            <a:endParaRPr lang="fr-FR"/>
          </a:p>
        </p:txBody>
      </p:sp>
    </p:spTree>
    <p:extLst>
      <p:ext uri="{BB962C8B-B14F-4D97-AF65-F5344CB8AC3E}">
        <p14:creationId xmlns:p14="http://schemas.microsoft.com/office/powerpoint/2010/main" val="123386568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F3CDC80-B8EF-8E41-8590-E47B2B9D5A58}" type="datetime1">
              <a:rPr lang="fr-BE" smtClean="0"/>
              <a:t>22/11/16</a:t>
            </a:fld>
            <a:endParaRPr lang="en-US" dirty="0"/>
          </a:p>
        </p:txBody>
      </p:sp>
      <p:sp>
        <p:nvSpPr>
          <p:cNvPr id="4" name="Espace réservé du numéro de diapositive 3"/>
          <p:cNvSpPr>
            <a:spLocks noGrp="1"/>
          </p:cNvSpPr>
          <p:nvPr>
            <p:ph type="sldNum" sz="quarter" idx="12"/>
          </p:nvPr>
        </p:nvSpPr>
        <p:spPr/>
        <p:txBody>
          <a:bodyPr/>
          <a:lstStyle/>
          <a:p>
            <a:fld id="{BA9B540C-44DA-4F69-89C9-7C84606640D3}" type="slidenum">
              <a:rPr lang="en-US" smtClean="0"/>
              <a:pPr/>
              <a:t>36</a:t>
            </a:fld>
            <a:endParaRPr lang="en-US"/>
          </a:p>
        </p:txBody>
      </p:sp>
      <p:sp>
        <p:nvSpPr>
          <p:cNvPr id="6" name="ZoneTexte 5"/>
          <p:cNvSpPr txBox="1"/>
          <p:nvPr/>
        </p:nvSpPr>
        <p:spPr>
          <a:xfrm>
            <a:off x="282242" y="628062"/>
            <a:ext cx="8544236" cy="6149375"/>
          </a:xfrm>
          <a:prstGeom prst="rect">
            <a:avLst/>
          </a:prstGeom>
          <a:noFill/>
        </p:spPr>
        <p:txBody>
          <a:bodyPr wrap="square" rtlCol="0">
            <a:spAutoFit/>
          </a:bodyPr>
          <a:lstStyle/>
          <a:p>
            <a:pPr marL="285750" indent="-285750">
              <a:lnSpc>
                <a:spcPct val="140000"/>
              </a:lnSpc>
              <a:buFont typeface="Arial"/>
              <a:buChar char="•"/>
            </a:pPr>
            <a:r>
              <a:rPr lang="fr-FR" sz="2400" dirty="0" smtClean="0">
                <a:cs typeface="Avenir Book"/>
              </a:rPr>
              <a:t>Les tests diagnostiques sont des outils imparfaits avec Se et Sp ≠ de 100% .</a:t>
            </a:r>
            <a:endParaRPr lang="fr-FR" sz="2400" dirty="0">
              <a:cs typeface="Avenir Book"/>
            </a:endParaRPr>
          </a:p>
          <a:p>
            <a:pPr marL="285750" indent="-285750">
              <a:lnSpc>
                <a:spcPct val="140000"/>
              </a:lnSpc>
              <a:buFont typeface="Arial"/>
              <a:buChar char="•"/>
            </a:pPr>
            <a:r>
              <a:rPr lang="fr-FR" sz="2400" dirty="0" smtClean="0">
                <a:cs typeface="Avenir Book"/>
              </a:rPr>
              <a:t>Plus le test est sensible moins il comportera de faux négatifs  et mieux il permettra s’il est négatif  « d’exclure avec un haut niveau de </a:t>
            </a:r>
            <a:r>
              <a:rPr lang="fr-FR" sz="2400" dirty="0" err="1" smtClean="0">
                <a:cs typeface="Avenir Book"/>
              </a:rPr>
              <a:t>cetitude</a:t>
            </a:r>
            <a:r>
              <a:rPr lang="fr-FR" sz="2400" dirty="0" smtClean="0">
                <a:cs typeface="Avenir Book"/>
              </a:rPr>
              <a:t> » la maladie, un moyen mnémotechnique de  s’en souvenir est le vocable </a:t>
            </a:r>
            <a:r>
              <a:rPr lang="fr-FR" sz="2400" b="1" dirty="0" smtClean="0">
                <a:cs typeface="Avenir Book"/>
              </a:rPr>
              <a:t>« </a:t>
            </a:r>
            <a:r>
              <a:rPr lang="fr-FR" sz="2400" b="1" dirty="0" err="1" smtClean="0">
                <a:cs typeface="Avenir Book"/>
              </a:rPr>
              <a:t>SnNOUT</a:t>
            </a:r>
            <a:r>
              <a:rPr lang="fr-FR" sz="2400" b="1" dirty="0" smtClean="0">
                <a:cs typeface="Avenir Book"/>
              </a:rPr>
              <a:t> </a:t>
            </a:r>
            <a:r>
              <a:rPr lang="fr-FR" sz="2400" dirty="0" smtClean="0">
                <a:cs typeface="Avenir Book"/>
              </a:rPr>
              <a:t>»:on a </a:t>
            </a:r>
            <a:r>
              <a:rPr lang="fr-FR" sz="2400" dirty="0" smtClean="0">
                <a:solidFill>
                  <a:srgbClr val="FF0000"/>
                </a:solidFill>
                <a:cs typeface="Avenir Book"/>
              </a:rPr>
              <a:t>S</a:t>
            </a:r>
            <a:r>
              <a:rPr lang="fr-FR" sz="2400" dirty="0" smtClean="0">
                <a:cs typeface="Avenir Book"/>
              </a:rPr>
              <a:t>ensitive  test a </a:t>
            </a:r>
            <a:r>
              <a:rPr lang="fr-FR" sz="2400" dirty="0" err="1">
                <a:solidFill>
                  <a:srgbClr val="FF0000"/>
                </a:solidFill>
                <a:cs typeface="Avenir Book"/>
              </a:rPr>
              <a:t>N</a:t>
            </a:r>
            <a:r>
              <a:rPr lang="fr-FR" sz="2400" dirty="0" err="1" smtClean="0">
                <a:cs typeface="Avenir Book"/>
              </a:rPr>
              <a:t>egative</a:t>
            </a:r>
            <a:r>
              <a:rPr lang="fr-FR" sz="2400" dirty="0" smtClean="0">
                <a:cs typeface="Avenir Book"/>
              </a:rPr>
              <a:t>  </a:t>
            </a:r>
            <a:r>
              <a:rPr lang="fr-FR" sz="2400" dirty="0" err="1" smtClean="0">
                <a:cs typeface="Avenir Book"/>
              </a:rPr>
              <a:t>result</a:t>
            </a:r>
            <a:r>
              <a:rPr lang="fr-FR" sz="2400" dirty="0" smtClean="0">
                <a:cs typeface="Avenir Book"/>
              </a:rPr>
              <a:t> </a:t>
            </a:r>
            <a:r>
              <a:rPr lang="fr-FR" sz="2400" dirty="0" err="1" smtClean="0">
                <a:cs typeface="Avenir Book"/>
              </a:rPr>
              <a:t>helps</a:t>
            </a:r>
            <a:r>
              <a:rPr lang="fr-FR" sz="2400" dirty="0" smtClean="0">
                <a:cs typeface="Avenir Book"/>
              </a:rPr>
              <a:t> </a:t>
            </a:r>
            <a:r>
              <a:rPr lang="fr-FR" sz="2400" dirty="0" err="1" smtClean="0">
                <a:cs typeface="Avenir Book"/>
              </a:rPr>
              <a:t>rule</a:t>
            </a:r>
            <a:r>
              <a:rPr lang="fr-FR" sz="2400" dirty="0" smtClean="0">
                <a:cs typeface="Avenir Book"/>
              </a:rPr>
              <a:t> </a:t>
            </a:r>
            <a:r>
              <a:rPr lang="fr-FR" sz="2400" dirty="0" smtClean="0">
                <a:solidFill>
                  <a:srgbClr val="FF0000"/>
                </a:solidFill>
                <a:cs typeface="Avenir Book"/>
              </a:rPr>
              <a:t>OUT</a:t>
            </a:r>
            <a:r>
              <a:rPr lang="fr-FR" sz="2400" dirty="0" smtClean="0">
                <a:cs typeface="Avenir Book"/>
              </a:rPr>
              <a:t> a </a:t>
            </a:r>
            <a:r>
              <a:rPr lang="fr-FR" sz="2400" dirty="0" err="1" smtClean="0">
                <a:cs typeface="Avenir Book"/>
              </a:rPr>
              <a:t>diagnosis</a:t>
            </a:r>
            <a:r>
              <a:rPr lang="fr-FR" sz="2400" dirty="0" smtClean="0">
                <a:cs typeface="Avenir Book"/>
              </a:rPr>
              <a:t>.</a:t>
            </a:r>
          </a:p>
          <a:p>
            <a:pPr marL="285750" indent="-285750">
              <a:lnSpc>
                <a:spcPct val="140000"/>
              </a:lnSpc>
              <a:buFont typeface="Arial"/>
              <a:buChar char="•"/>
            </a:pPr>
            <a:r>
              <a:rPr lang="fr-FR" sz="2400" dirty="0" smtClean="0">
                <a:cs typeface="Avenir Book"/>
              </a:rPr>
              <a:t>Plus il est spécifique  moins il y aura de faux positifs et donc en cas de test positif ,on peut confirmer « avec un haut niveau de certitude » la maladie </a:t>
            </a:r>
            <a:r>
              <a:rPr lang="fr-FR" sz="2400" b="1" dirty="0" smtClean="0">
                <a:cs typeface="Avenir Book"/>
              </a:rPr>
              <a:t>« </a:t>
            </a:r>
            <a:r>
              <a:rPr lang="fr-FR" sz="2400" b="1" dirty="0" err="1" smtClean="0">
                <a:cs typeface="Avenir Book"/>
              </a:rPr>
              <a:t>SpPIN</a:t>
            </a:r>
            <a:r>
              <a:rPr lang="fr-FR" sz="2400" b="1" dirty="0" smtClean="0">
                <a:cs typeface="Avenir Book"/>
              </a:rPr>
              <a:t> »</a:t>
            </a:r>
            <a:r>
              <a:rPr lang="fr-FR" sz="2400" dirty="0" smtClean="0">
                <a:cs typeface="Avenir Book"/>
              </a:rPr>
              <a:t>:on a </a:t>
            </a:r>
            <a:r>
              <a:rPr lang="fr-FR" sz="2400" dirty="0" err="1">
                <a:solidFill>
                  <a:srgbClr val="FF0000"/>
                </a:solidFill>
                <a:cs typeface="Avenir Book"/>
              </a:rPr>
              <a:t>S</a:t>
            </a:r>
            <a:r>
              <a:rPr lang="fr-FR" sz="2400" dirty="0" err="1" smtClean="0">
                <a:cs typeface="Avenir Book"/>
              </a:rPr>
              <a:t>pecific</a:t>
            </a:r>
            <a:r>
              <a:rPr lang="fr-FR" sz="2400" dirty="0" smtClean="0">
                <a:cs typeface="Avenir Book"/>
              </a:rPr>
              <a:t> test a </a:t>
            </a:r>
            <a:r>
              <a:rPr lang="fr-FR" sz="2400" dirty="0" smtClean="0">
                <a:solidFill>
                  <a:srgbClr val="FF0000"/>
                </a:solidFill>
                <a:cs typeface="Avenir Book"/>
              </a:rPr>
              <a:t>P</a:t>
            </a:r>
            <a:r>
              <a:rPr lang="fr-FR" sz="2400" dirty="0" smtClean="0">
                <a:cs typeface="Avenir Book"/>
              </a:rPr>
              <a:t>ositive </a:t>
            </a:r>
            <a:r>
              <a:rPr lang="fr-FR" sz="2400" dirty="0" err="1" smtClean="0">
                <a:cs typeface="Avenir Book"/>
              </a:rPr>
              <a:t>result</a:t>
            </a:r>
            <a:r>
              <a:rPr lang="fr-FR" sz="2400" dirty="0" smtClean="0">
                <a:cs typeface="Avenir Book"/>
              </a:rPr>
              <a:t> </a:t>
            </a:r>
            <a:r>
              <a:rPr lang="fr-FR" sz="2400" dirty="0" err="1" smtClean="0">
                <a:cs typeface="Avenir Book"/>
              </a:rPr>
              <a:t>helps</a:t>
            </a:r>
            <a:r>
              <a:rPr lang="fr-FR" sz="2400" dirty="0" smtClean="0">
                <a:cs typeface="Avenir Book"/>
              </a:rPr>
              <a:t> </a:t>
            </a:r>
            <a:r>
              <a:rPr lang="fr-FR" sz="2400" dirty="0" err="1" smtClean="0">
                <a:cs typeface="Avenir Book"/>
              </a:rPr>
              <a:t>rule</a:t>
            </a:r>
            <a:r>
              <a:rPr lang="fr-FR" sz="2400" dirty="0" smtClean="0">
                <a:cs typeface="Avenir Book"/>
              </a:rPr>
              <a:t> </a:t>
            </a:r>
            <a:r>
              <a:rPr lang="fr-FR" sz="2400" dirty="0" smtClean="0">
                <a:solidFill>
                  <a:srgbClr val="FF0000"/>
                </a:solidFill>
                <a:cs typeface="Avenir Book"/>
              </a:rPr>
              <a:t>IN</a:t>
            </a:r>
            <a:r>
              <a:rPr lang="fr-FR" sz="2400" dirty="0" smtClean="0">
                <a:cs typeface="Avenir Book"/>
              </a:rPr>
              <a:t> a </a:t>
            </a:r>
            <a:r>
              <a:rPr lang="fr-FR" sz="2400" dirty="0" err="1" smtClean="0">
                <a:cs typeface="Avenir Book"/>
              </a:rPr>
              <a:t>diagnosis</a:t>
            </a:r>
            <a:endParaRPr lang="fr-FR" sz="2400" dirty="0">
              <a:cs typeface="Avenir Book"/>
            </a:endParaRPr>
          </a:p>
          <a:p>
            <a:pPr marL="285750" indent="-285750">
              <a:buFont typeface="Arial"/>
              <a:buChar char="•"/>
            </a:pPr>
            <a:endParaRPr lang="fr-FR" sz="2400" dirty="0">
              <a:cs typeface="Avenir Book"/>
            </a:endParaRPr>
          </a:p>
        </p:txBody>
      </p:sp>
      <p:sp>
        <p:nvSpPr>
          <p:cNvPr id="3" name="ZoneTexte 2"/>
          <p:cNvSpPr txBox="1"/>
          <p:nvPr/>
        </p:nvSpPr>
        <p:spPr>
          <a:xfrm>
            <a:off x="3159734" y="3277"/>
            <a:ext cx="2977698" cy="584776"/>
          </a:xfrm>
          <a:prstGeom prst="rect">
            <a:avLst/>
          </a:prstGeom>
          <a:noFill/>
          <a:ln w="19050">
            <a:solidFill>
              <a:srgbClr val="FF0000"/>
            </a:solidFill>
          </a:ln>
        </p:spPr>
        <p:txBody>
          <a:bodyPr wrap="none" rtlCol="0">
            <a:spAutoFit/>
          </a:bodyPr>
          <a:lstStyle/>
          <a:p>
            <a:r>
              <a:rPr lang="fr-BE" sz="3200" b="1" dirty="0" smtClean="0"/>
              <a:t>Règle de </a:t>
            </a:r>
            <a:r>
              <a:rPr lang="fr-BE" sz="3200" b="1" dirty="0" err="1" smtClean="0"/>
              <a:t>Sackett</a:t>
            </a:r>
            <a:endParaRPr lang="fr-BE" sz="3200" b="1" dirty="0"/>
          </a:p>
        </p:txBody>
      </p:sp>
      <p:sp>
        <p:nvSpPr>
          <p:cNvPr id="5" name="Espace réservé du pied de page 4"/>
          <p:cNvSpPr>
            <a:spLocks noGrp="1"/>
          </p:cNvSpPr>
          <p:nvPr>
            <p:ph type="ftr" sz="quarter" idx="11"/>
          </p:nvPr>
        </p:nvSpPr>
        <p:spPr/>
        <p:txBody>
          <a:bodyPr/>
          <a:lstStyle/>
          <a:p>
            <a:r>
              <a:rPr lang="fr-FR" smtClean="0"/>
              <a:t>ASMA</a:t>
            </a:r>
            <a:endParaRPr lang="fr-FR"/>
          </a:p>
        </p:txBody>
      </p:sp>
    </p:spTree>
    <p:extLst>
      <p:ext uri="{BB962C8B-B14F-4D97-AF65-F5344CB8AC3E}">
        <p14:creationId xmlns:p14="http://schemas.microsoft.com/office/powerpoint/2010/main" val="667392831"/>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989199" y="0"/>
            <a:ext cx="2951850" cy="584776"/>
          </a:xfrm>
          <a:prstGeom prst="rect">
            <a:avLst/>
          </a:prstGeom>
          <a:noFill/>
        </p:spPr>
        <p:txBody>
          <a:bodyPr wrap="none" rtlCol="0">
            <a:spAutoFit/>
          </a:bodyPr>
          <a:lstStyle/>
          <a:p>
            <a:r>
              <a:rPr lang="fr-FR" sz="3200" b="1" dirty="0" smtClean="0"/>
              <a:t>Plan de l’exposé</a:t>
            </a:r>
            <a:endParaRPr lang="fr-FR" sz="3200" b="1" dirty="0"/>
          </a:p>
        </p:txBody>
      </p:sp>
      <p:sp>
        <p:nvSpPr>
          <p:cNvPr id="5" name="ZoneTexte 4"/>
          <p:cNvSpPr txBox="1"/>
          <p:nvPr/>
        </p:nvSpPr>
        <p:spPr>
          <a:xfrm>
            <a:off x="808238" y="867269"/>
            <a:ext cx="7158683" cy="4721292"/>
          </a:xfrm>
          <a:prstGeom prst="rect">
            <a:avLst/>
          </a:prstGeom>
          <a:noFill/>
        </p:spPr>
        <p:txBody>
          <a:bodyPr wrap="square" rtlCol="0">
            <a:spAutoFit/>
          </a:bodyPr>
          <a:lstStyle/>
          <a:p>
            <a:pPr marL="342900" indent="-342900">
              <a:lnSpc>
                <a:spcPct val="140000"/>
              </a:lnSpc>
              <a:buFont typeface="Arial"/>
              <a:buChar char="•"/>
            </a:pPr>
            <a:r>
              <a:rPr lang="fr-FR" sz="2400" dirty="0" smtClean="0"/>
              <a:t>Domaines et outils de l’épidémiologie clinique</a:t>
            </a:r>
          </a:p>
          <a:p>
            <a:pPr marL="285750" indent="-285750">
              <a:lnSpc>
                <a:spcPct val="140000"/>
              </a:lnSpc>
              <a:buFont typeface="Arial"/>
              <a:buChar char="•"/>
            </a:pPr>
            <a:r>
              <a:rPr lang="fr-FR" sz="2400" dirty="0" smtClean="0"/>
              <a:t>Logique du raisonnement scientifique et médical</a:t>
            </a:r>
          </a:p>
          <a:p>
            <a:pPr marL="285750" indent="-285750">
              <a:lnSpc>
                <a:spcPct val="140000"/>
              </a:lnSpc>
              <a:buFont typeface="Arial"/>
              <a:buChar char="•"/>
            </a:pPr>
            <a:r>
              <a:rPr lang="fr-FR" sz="2400" dirty="0" smtClean="0"/>
              <a:t>Tests diagnostiques: caractéristiques opérantes/ VPP – VPN</a:t>
            </a:r>
          </a:p>
          <a:p>
            <a:pPr marL="285750" indent="-285750">
              <a:lnSpc>
                <a:spcPct val="140000"/>
              </a:lnSpc>
              <a:buFont typeface="Arial"/>
              <a:buChar char="•"/>
            </a:pPr>
            <a:r>
              <a:rPr lang="fr-FR" sz="2400" dirty="0"/>
              <a:t>E</a:t>
            </a:r>
            <a:r>
              <a:rPr lang="fr-FR" sz="2400" dirty="0" smtClean="0"/>
              <a:t>quation simplifiée de Bayes</a:t>
            </a:r>
          </a:p>
          <a:p>
            <a:pPr marL="285750" indent="-285750">
              <a:lnSpc>
                <a:spcPct val="140000"/>
              </a:lnSpc>
              <a:buFont typeface="Arial"/>
              <a:buChar char="•"/>
            </a:pPr>
            <a:r>
              <a:rPr lang="fr-FR" sz="2400" dirty="0" smtClean="0"/>
              <a:t>Nomogramme de </a:t>
            </a:r>
            <a:r>
              <a:rPr lang="fr-FR" sz="2400" dirty="0" err="1" smtClean="0"/>
              <a:t>Fagan</a:t>
            </a:r>
            <a:r>
              <a:rPr lang="fr-FR" sz="2400" dirty="0" smtClean="0"/>
              <a:t> et exemples</a:t>
            </a:r>
          </a:p>
          <a:p>
            <a:pPr marL="285750" indent="-285750">
              <a:lnSpc>
                <a:spcPct val="140000"/>
              </a:lnSpc>
              <a:buFont typeface="Arial"/>
              <a:buChar char="•"/>
            </a:pPr>
            <a:r>
              <a:rPr lang="fr-FR" sz="2400" dirty="0" smtClean="0"/>
              <a:t>Le dépistage de Masse</a:t>
            </a:r>
          </a:p>
          <a:p>
            <a:pPr marL="285750" indent="-285750">
              <a:lnSpc>
                <a:spcPct val="140000"/>
              </a:lnSpc>
              <a:buFont typeface="Arial"/>
              <a:buChar char="•"/>
            </a:pPr>
            <a:r>
              <a:rPr lang="fr-FR" sz="2400" dirty="0" smtClean="0"/>
              <a:t>Conclusion</a:t>
            </a:r>
          </a:p>
          <a:p>
            <a:pPr marL="285750" indent="-285750">
              <a:lnSpc>
                <a:spcPct val="140000"/>
              </a:lnSpc>
              <a:buFont typeface="Arial"/>
              <a:buChar char="•"/>
            </a:pPr>
            <a:endParaRPr lang="fr-FR" sz="2400" dirty="0"/>
          </a:p>
        </p:txBody>
      </p:sp>
      <p:sp>
        <p:nvSpPr>
          <p:cNvPr id="2" name="Espace réservé de la date 1"/>
          <p:cNvSpPr>
            <a:spLocks noGrp="1"/>
          </p:cNvSpPr>
          <p:nvPr>
            <p:ph type="dt" sz="half" idx="10"/>
          </p:nvPr>
        </p:nvSpPr>
        <p:spPr/>
        <p:txBody>
          <a:bodyPr/>
          <a:lstStyle/>
          <a:p>
            <a:fld id="{11FD9FC8-F072-5840-B201-E5CC8B08F382}" type="datetime1">
              <a:rPr lang="fr-BE" smtClean="0"/>
              <a:t>22/11/16</a:t>
            </a:fld>
            <a:endParaRPr lang="fr-FR"/>
          </a:p>
        </p:txBody>
      </p:sp>
      <p:sp>
        <p:nvSpPr>
          <p:cNvPr id="3" name="Espace réservé du pied de page 2"/>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37</a:t>
            </a:fld>
            <a:endParaRPr lang="fr-FR"/>
          </a:p>
        </p:txBody>
      </p:sp>
    </p:spTree>
    <p:extLst>
      <p:ext uri="{BB962C8B-B14F-4D97-AF65-F5344CB8AC3E}">
        <p14:creationId xmlns:p14="http://schemas.microsoft.com/office/powerpoint/2010/main" val="21410555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5">
                                            <p:txEl>
                                              <p:pRg st="5" end="5"/>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1237" y="870154"/>
            <a:ext cx="8406191" cy="2657138"/>
          </a:xfrm>
          <a:prstGeom prst="rect">
            <a:avLst/>
          </a:prstGeom>
        </p:spPr>
        <p:txBody>
          <a:bodyPr wrap="square">
            <a:spAutoFit/>
          </a:bodyPr>
          <a:lstStyle/>
          <a:p>
            <a:pPr>
              <a:lnSpc>
                <a:spcPct val="140000"/>
              </a:lnSpc>
            </a:pPr>
            <a:r>
              <a:rPr lang="fr-FR" sz="2000" dirty="0"/>
              <a:t>N</a:t>
            </a:r>
            <a:r>
              <a:rPr lang="fr-FR" sz="2000" dirty="0" smtClean="0"/>
              <a:t>ous faisons participer, à sa demande, une patiente à un test de dépistage d’un cancer(Se 90% - SP 95%).  </a:t>
            </a:r>
            <a:r>
              <a:rPr lang="fr-FR" sz="2000" dirty="0"/>
              <a:t>M</a:t>
            </a:r>
            <a:r>
              <a:rPr lang="fr-FR" sz="2000" dirty="0" smtClean="0"/>
              <a:t>auvaise </a:t>
            </a:r>
            <a:r>
              <a:rPr lang="fr-FR" sz="2000" dirty="0"/>
              <a:t>nouvelle, il est positif. Pas de chance, alors que ce type de cancer ne touche que 0.1% de la population.</a:t>
            </a:r>
          </a:p>
          <a:p>
            <a:pPr>
              <a:lnSpc>
                <a:spcPct val="140000"/>
              </a:lnSpc>
            </a:pPr>
            <a:r>
              <a:rPr lang="fr-FR" sz="2000" dirty="0" smtClean="0"/>
              <a:t>A sa question : le </a:t>
            </a:r>
            <a:r>
              <a:rPr lang="fr-FR" sz="2000" dirty="0"/>
              <a:t>test </a:t>
            </a:r>
            <a:r>
              <a:rPr lang="fr-FR" sz="2000" dirty="0" smtClean="0"/>
              <a:t>est-il fiable? Nous répondons: </a:t>
            </a:r>
            <a:r>
              <a:rPr lang="fr-FR" sz="2000" i="1" dirty="0"/>
              <a:t>« Si vous avez le cancer, le test sera positif dans </a:t>
            </a:r>
            <a:r>
              <a:rPr lang="fr-FR" sz="2000" b="1" i="1" dirty="0"/>
              <a:t>90%</a:t>
            </a:r>
            <a:r>
              <a:rPr lang="fr-FR" sz="2000" i="1" dirty="0"/>
              <a:t> des cas ; alors que si vous ne l’avez pas, il sera négatif dans </a:t>
            </a:r>
            <a:r>
              <a:rPr lang="fr-FR" sz="2000" b="1" i="1" dirty="0" smtClean="0"/>
              <a:t>95%</a:t>
            </a:r>
            <a:r>
              <a:rPr lang="fr-FR" sz="2000" i="1" dirty="0" smtClean="0"/>
              <a:t> </a:t>
            </a:r>
            <a:r>
              <a:rPr lang="fr-FR" sz="2000" i="1" dirty="0"/>
              <a:t>des cas ».</a:t>
            </a:r>
            <a:r>
              <a:rPr lang="fr-FR" sz="2000" dirty="0"/>
              <a:t> </a:t>
            </a:r>
            <a:r>
              <a:rPr lang="fr-FR" sz="2000" dirty="0" smtClean="0"/>
              <a:t>La patiente s’écroule en pleurs.</a:t>
            </a:r>
            <a:endParaRPr lang="fr-FR" sz="2000" dirty="0"/>
          </a:p>
        </p:txBody>
      </p:sp>
      <p:sp>
        <p:nvSpPr>
          <p:cNvPr id="5" name="Rectangle 4"/>
          <p:cNvSpPr/>
          <p:nvPr/>
        </p:nvSpPr>
        <p:spPr>
          <a:xfrm>
            <a:off x="411237" y="4085817"/>
            <a:ext cx="8200572" cy="646331"/>
          </a:xfrm>
          <a:prstGeom prst="rect">
            <a:avLst/>
          </a:prstGeom>
        </p:spPr>
        <p:txBody>
          <a:bodyPr wrap="square">
            <a:spAutoFit/>
          </a:bodyPr>
          <a:lstStyle/>
          <a:p>
            <a:r>
              <a:rPr lang="fr-FR" dirty="0"/>
              <a:t>A</a:t>
            </a:r>
            <a:r>
              <a:rPr lang="fr-FR" dirty="0" smtClean="0"/>
              <a:t> </a:t>
            </a:r>
            <a:r>
              <a:rPr lang="fr-FR" dirty="0"/>
              <a:t>votre avis, après le résultat d’un tel test, quelle est la probabilité que </a:t>
            </a:r>
            <a:r>
              <a:rPr lang="fr-FR" dirty="0" smtClean="0"/>
              <a:t>la patiente  souffre du cancer recherché? </a:t>
            </a:r>
            <a:endParaRPr lang="fr-FR" dirty="0"/>
          </a:p>
        </p:txBody>
      </p:sp>
      <p:sp>
        <p:nvSpPr>
          <p:cNvPr id="6" name="ZoneTexte 5"/>
          <p:cNvSpPr txBox="1"/>
          <p:nvPr/>
        </p:nvSpPr>
        <p:spPr>
          <a:xfrm>
            <a:off x="1173238" y="4923616"/>
            <a:ext cx="868597" cy="1477328"/>
          </a:xfrm>
          <a:prstGeom prst="rect">
            <a:avLst/>
          </a:prstGeom>
          <a:noFill/>
        </p:spPr>
        <p:txBody>
          <a:bodyPr wrap="none" rtlCol="0">
            <a:spAutoFit/>
          </a:bodyPr>
          <a:lstStyle/>
          <a:p>
            <a:r>
              <a:rPr lang="fr-FR" dirty="0" smtClean="0"/>
              <a:t>A: 90%</a:t>
            </a:r>
          </a:p>
          <a:p>
            <a:r>
              <a:rPr lang="fr-FR" dirty="0" smtClean="0"/>
              <a:t>B: 95%</a:t>
            </a:r>
          </a:p>
          <a:p>
            <a:r>
              <a:rPr lang="fr-FR" dirty="0" smtClean="0"/>
              <a:t>C: 5%</a:t>
            </a:r>
          </a:p>
          <a:p>
            <a:r>
              <a:rPr lang="fr-FR" dirty="0" smtClean="0"/>
              <a:t>D: 10%</a:t>
            </a:r>
          </a:p>
          <a:p>
            <a:r>
              <a:rPr lang="fr-FR" dirty="0" smtClean="0"/>
              <a:t>E: 1.8%</a:t>
            </a:r>
            <a:endParaRPr lang="fr-FR" dirty="0"/>
          </a:p>
        </p:txBody>
      </p:sp>
      <p:sp>
        <p:nvSpPr>
          <p:cNvPr id="8" name="ZoneTexte 7"/>
          <p:cNvSpPr txBox="1"/>
          <p:nvPr/>
        </p:nvSpPr>
        <p:spPr>
          <a:xfrm>
            <a:off x="2041835" y="10113"/>
            <a:ext cx="4891183" cy="523220"/>
          </a:xfrm>
          <a:prstGeom prst="rect">
            <a:avLst/>
          </a:prstGeom>
          <a:noFill/>
          <a:ln w="31750" cmpd="sng">
            <a:solidFill>
              <a:srgbClr val="FF0000"/>
            </a:solidFill>
          </a:ln>
        </p:spPr>
        <p:txBody>
          <a:bodyPr wrap="none" rtlCol="0">
            <a:spAutoFit/>
          </a:bodyPr>
          <a:lstStyle/>
          <a:p>
            <a:r>
              <a:rPr lang="fr-FR" sz="2800" b="1" dirty="0" smtClean="0"/>
              <a:t>Une question sur un dépistage</a:t>
            </a:r>
            <a:endParaRPr lang="fr-FR" sz="2800" b="1" dirty="0"/>
          </a:p>
        </p:txBody>
      </p:sp>
      <p:sp>
        <p:nvSpPr>
          <p:cNvPr id="2" name="Espace réservé de la date 1"/>
          <p:cNvSpPr>
            <a:spLocks noGrp="1"/>
          </p:cNvSpPr>
          <p:nvPr>
            <p:ph type="dt" sz="half" idx="10"/>
          </p:nvPr>
        </p:nvSpPr>
        <p:spPr/>
        <p:txBody>
          <a:bodyPr/>
          <a:lstStyle/>
          <a:p>
            <a:fld id="{1C394401-2850-214A-8FA3-83DE76655BD9}" type="datetime1">
              <a:rPr lang="fr-BE" smtClean="0"/>
              <a:t>22/11/16</a:t>
            </a:fld>
            <a:endParaRPr lang="fr-FR"/>
          </a:p>
        </p:txBody>
      </p:sp>
      <p:sp>
        <p:nvSpPr>
          <p:cNvPr id="3" name="Espace réservé du pied de page 2"/>
          <p:cNvSpPr>
            <a:spLocks noGrp="1"/>
          </p:cNvSpPr>
          <p:nvPr>
            <p:ph type="ftr" sz="quarter" idx="11"/>
          </p:nvPr>
        </p:nvSpPr>
        <p:spPr/>
        <p:txBody>
          <a:bodyPr/>
          <a:lstStyle/>
          <a:p>
            <a:r>
              <a:rPr lang="fr-FR" smtClean="0"/>
              <a:t>ASMA</a:t>
            </a:r>
            <a:endParaRPr lang="fr-FR"/>
          </a:p>
        </p:txBody>
      </p:sp>
      <p:sp>
        <p:nvSpPr>
          <p:cNvPr id="7" name="Espace réservé du numéro de diapositive 6"/>
          <p:cNvSpPr>
            <a:spLocks noGrp="1"/>
          </p:cNvSpPr>
          <p:nvPr>
            <p:ph type="sldNum" sz="quarter" idx="12"/>
          </p:nvPr>
        </p:nvSpPr>
        <p:spPr/>
        <p:txBody>
          <a:bodyPr/>
          <a:lstStyle/>
          <a:p>
            <a:fld id="{B7799B2F-7064-B946-854D-745FAA527B9C}" type="slidenum">
              <a:rPr lang="fr-FR" smtClean="0"/>
              <a:t>38</a:t>
            </a:fld>
            <a:endParaRPr lang="fr-FR"/>
          </a:p>
        </p:txBody>
      </p:sp>
    </p:spTree>
    <p:extLst>
      <p:ext uri="{BB962C8B-B14F-4D97-AF65-F5344CB8AC3E}">
        <p14:creationId xmlns:p14="http://schemas.microsoft.com/office/powerpoint/2010/main" val="135113102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941415" y="3010125"/>
            <a:ext cx="7269238" cy="3693319"/>
          </a:xfrm>
          <a:prstGeom prst="rect">
            <a:avLst/>
          </a:prstGeom>
          <a:noFill/>
        </p:spPr>
        <p:txBody>
          <a:bodyPr wrap="square" rtlCol="0">
            <a:spAutoFit/>
          </a:bodyPr>
          <a:lstStyle/>
          <a:p>
            <a:r>
              <a:rPr lang="fr-FR" dirty="0" smtClean="0"/>
              <a:t>Se du test = 90% Pr (</a:t>
            </a:r>
            <a:r>
              <a:rPr lang="fr-FR" dirty="0" err="1" smtClean="0"/>
              <a:t>T</a:t>
            </a:r>
            <a:r>
              <a:rPr lang="fr-FR" dirty="0" smtClean="0"/>
              <a:t>+/ M+)</a:t>
            </a:r>
          </a:p>
          <a:p>
            <a:endParaRPr lang="fr-FR" dirty="0" smtClean="0"/>
          </a:p>
          <a:p>
            <a:r>
              <a:rPr lang="fr-FR" dirty="0" err="1" smtClean="0"/>
              <a:t>Sp</a:t>
            </a:r>
            <a:r>
              <a:rPr lang="fr-FR" dirty="0" smtClean="0"/>
              <a:t> du test = 95% Pr (</a:t>
            </a:r>
            <a:r>
              <a:rPr lang="fr-FR" dirty="0" err="1" smtClean="0"/>
              <a:t>T</a:t>
            </a:r>
            <a:r>
              <a:rPr lang="fr-FR" dirty="0" smtClean="0"/>
              <a:t>-/ M-)</a:t>
            </a:r>
          </a:p>
          <a:p>
            <a:endParaRPr lang="fr-FR" dirty="0" smtClean="0"/>
          </a:p>
          <a:p>
            <a:r>
              <a:rPr lang="fr-FR" dirty="0" smtClean="0"/>
              <a:t>Prévalence dans la population: 0.1%</a:t>
            </a:r>
          </a:p>
          <a:p>
            <a:r>
              <a:rPr lang="fr-FR" dirty="0" smtClean="0"/>
              <a:t>Prenons 10.000 personnes qui vont passer le test de dépistage. </a:t>
            </a:r>
          </a:p>
          <a:p>
            <a:r>
              <a:rPr lang="fr-FR" dirty="0" smtClean="0"/>
              <a:t>10 seront atteintes  par le cancer recherché.</a:t>
            </a:r>
          </a:p>
          <a:p>
            <a:r>
              <a:rPr lang="fr-FR" dirty="0" smtClean="0"/>
              <a:t>9990 n’en seront pas atteintes.</a:t>
            </a:r>
          </a:p>
          <a:p>
            <a:endParaRPr lang="fr-FR" dirty="0"/>
          </a:p>
          <a:p>
            <a:r>
              <a:rPr lang="fr-FR" b="1" dirty="0" smtClean="0">
                <a:solidFill>
                  <a:srgbClr val="000090"/>
                </a:solidFill>
              </a:rPr>
              <a:t>La réponse à la question posée est la Pr (M+/</a:t>
            </a:r>
            <a:r>
              <a:rPr lang="fr-FR" b="1" dirty="0" err="1" smtClean="0">
                <a:solidFill>
                  <a:srgbClr val="000090"/>
                </a:solidFill>
              </a:rPr>
              <a:t>T</a:t>
            </a:r>
            <a:r>
              <a:rPr lang="fr-FR" b="1" dirty="0" smtClean="0">
                <a:solidFill>
                  <a:srgbClr val="000090"/>
                </a:solidFill>
              </a:rPr>
              <a:t>+)= 9/509 = 1.8%</a:t>
            </a:r>
          </a:p>
          <a:p>
            <a:endParaRPr lang="fr-FR" b="1" dirty="0"/>
          </a:p>
          <a:p>
            <a:r>
              <a:rPr lang="fr-FR" b="1" dirty="0" smtClean="0"/>
              <a:t>En général les caractéristiques opérantes des  tests de dépistage sont  moins performantes.</a:t>
            </a:r>
            <a:endParaRPr lang="fr-FR" b="1" dirty="0"/>
          </a:p>
        </p:txBody>
      </p:sp>
      <p:sp>
        <p:nvSpPr>
          <p:cNvPr id="4" name="ZoneTexte 3"/>
          <p:cNvSpPr txBox="1"/>
          <p:nvPr/>
        </p:nvSpPr>
        <p:spPr>
          <a:xfrm>
            <a:off x="3374571" y="0"/>
            <a:ext cx="2600742" cy="461665"/>
          </a:xfrm>
          <a:prstGeom prst="rect">
            <a:avLst/>
          </a:prstGeom>
          <a:noFill/>
        </p:spPr>
        <p:txBody>
          <a:bodyPr wrap="none" rtlCol="0">
            <a:spAutoFit/>
          </a:bodyPr>
          <a:lstStyle/>
          <a:p>
            <a:r>
              <a:rPr lang="fr-FR" sz="2400" b="1" dirty="0" smtClean="0">
                <a:solidFill>
                  <a:srgbClr val="FF0000"/>
                </a:solidFill>
                <a:latin typeface="Palatino Linotype"/>
                <a:cs typeface="Palatino Linotype"/>
              </a:rPr>
              <a:t>Test de dépistage</a:t>
            </a:r>
            <a:endParaRPr lang="fr-FR" sz="2400" b="1" dirty="0">
              <a:solidFill>
                <a:srgbClr val="FF0000"/>
              </a:solidFill>
              <a:latin typeface="Palatino Linotype"/>
              <a:cs typeface="Palatino Linotype"/>
            </a:endParaRPr>
          </a:p>
        </p:txBody>
      </p:sp>
      <p:graphicFrame>
        <p:nvGraphicFramePr>
          <p:cNvPr id="5" name="Tableau 4"/>
          <p:cNvGraphicFramePr>
            <a:graphicFrameLocks noGrp="1"/>
          </p:cNvGraphicFramePr>
          <p:nvPr>
            <p:extLst>
              <p:ext uri="{D42A27DB-BD31-4B8C-83A1-F6EECF244321}">
                <p14:modId xmlns:p14="http://schemas.microsoft.com/office/powerpoint/2010/main" val="2186374097"/>
              </p:ext>
            </p:extLst>
          </p:nvPr>
        </p:nvGraphicFramePr>
        <p:xfrm>
          <a:off x="1524000" y="1397000"/>
          <a:ext cx="6096000" cy="1483360"/>
        </p:xfrm>
        <a:graphic>
          <a:graphicData uri="http://schemas.openxmlformats.org/drawingml/2006/table">
            <a:tbl>
              <a:tblPr firstRow="1" bandRow="1">
                <a:tableStyleId>{5C22544A-7EE6-4342-B048-85BDC9FD1C3A}</a:tableStyleId>
              </a:tblPr>
              <a:tblGrid>
                <a:gridCol w="1862667"/>
                <a:gridCol w="1185333"/>
                <a:gridCol w="1524000"/>
                <a:gridCol w="1524000"/>
              </a:tblGrid>
              <a:tr h="370840">
                <a:tc>
                  <a:txBody>
                    <a:bodyPr/>
                    <a:lstStyle/>
                    <a:p>
                      <a:endParaRPr lang="fr-FR" dirty="0"/>
                    </a:p>
                  </a:txBody>
                  <a:tcPr/>
                </a:tc>
                <a:tc>
                  <a:txBody>
                    <a:bodyPr/>
                    <a:lstStyle/>
                    <a:p>
                      <a:r>
                        <a:rPr lang="fr-FR" dirty="0" smtClean="0"/>
                        <a:t>Cancer +</a:t>
                      </a:r>
                      <a:endParaRPr lang="fr-FR" dirty="0"/>
                    </a:p>
                  </a:txBody>
                  <a:tcPr/>
                </a:tc>
                <a:tc>
                  <a:txBody>
                    <a:bodyPr/>
                    <a:lstStyle/>
                    <a:p>
                      <a:r>
                        <a:rPr lang="fr-FR" dirty="0" smtClean="0"/>
                        <a:t>Cancer</a:t>
                      </a:r>
                      <a:r>
                        <a:rPr lang="fr-FR" baseline="0" dirty="0" smtClean="0"/>
                        <a:t> -</a:t>
                      </a:r>
                      <a:endParaRPr lang="fr-FR" dirty="0"/>
                    </a:p>
                  </a:txBody>
                  <a:tcPr/>
                </a:tc>
                <a:tc>
                  <a:txBody>
                    <a:bodyPr/>
                    <a:lstStyle/>
                    <a:p>
                      <a:endParaRPr lang="fr-FR"/>
                    </a:p>
                  </a:txBody>
                  <a:tcPr/>
                </a:tc>
              </a:tr>
              <a:tr h="370840">
                <a:tc>
                  <a:txBody>
                    <a:bodyPr/>
                    <a:lstStyle/>
                    <a:p>
                      <a:r>
                        <a:rPr lang="fr-FR" dirty="0" smtClean="0"/>
                        <a:t>Test + </a:t>
                      </a:r>
                      <a:endParaRPr lang="fr-FR" dirty="0"/>
                    </a:p>
                  </a:txBody>
                  <a:tcPr/>
                </a:tc>
                <a:tc>
                  <a:txBody>
                    <a:bodyPr/>
                    <a:lstStyle/>
                    <a:p>
                      <a:r>
                        <a:rPr lang="fr-FR" dirty="0" smtClean="0"/>
                        <a:t>9</a:t>
                      </a:r>
                      <a:endParaRPr lang="fr-FR" dirty="0"/>
                    </a:p>
                  </a:txBody>
                  <a:tcPr/>
                </a:tc>
                <a:tc>
                  <a:txBody>
                    <a:bodyPr/>
                    <a:lstStyle/>
                    <a:p>
                      <a:r>
                        <a:rPr lang="fr-FR" dirty="0" smtClean="0"/>
                        <a:t> 500</a:t>
                      </a:r>
                      <a:endParaRPr lang="fr-FR" dirty="0"/>
                    </a:p>
                  </a:txBody>
                  <a:tcPr/>
                </a:tc>
                <a:tc>
                  <a:txBody>
                    <a:bodyPr/>
                    <a:lstStyle/>
                    <a:p>
                      <a:r>
                        <a:rPr lang="fr-FR" dirty="0" smtClean="0"/>
                        <a:t>509</a:t>
                      </a:r>
                      <a:endParaRPr lang="fr-FR" dirty="0"/>
                    </a:p>
                  </a:txBody>
                  <a:tcPr/>
                </a:tc>
              </a:tr>
              <a:tr h="370840">
                <a:tc>
                  <a:txBody>
                    <a:bodyPr/>
                    <a:lstStyle/>
                    <a:p>
                      <a:r>
                        <a:rPr lang="fr-FR" dirty="0" smtClean="0"/>
                        <a:t>Test – </a:t>
                      </a:r>
                      <a:endParaRPr lang="fr-FR" dirty="0"/>
                    </a:p>
                  </a:txBody>
                  <a:tcPr/>
                </a:tc>
                <a:tc>
                  <a:txBody>
                    <a:bodyPr/>
                    <a:lstStyle/>
                    <a:p>
                      <a:r>
                        <a:rPr lang="fr-FR" dirty="0" smtClean="0"/>
                        <a:t>1</a:t>
                      </a:r>
                      <a:endParaRPr lang="fr-FR" dirty="0"/>
                    </a:p>
                  </a:txBody>
                  <a:tcPr/>
                </a:tc>
                <a:tc>
                  <a:txBody>
                    <a:bodyPr/>
                    <a:lstStyle/>
                    <a:p>
                      <a:r>
                        <a:rPr lang="fr-FR" dirty="0" smtClean="0"/>
                        <a:t>9490</a:t>
                      </a:r>
                      <a:endParaRPr lang="fr-FR" dirty="0"/>
                    </a:p>
                  </a:txBody>
                  <a:tcPr/>
                </a:tc>
                <a:tc>
                  <a:txBody>
                    <a:bodyPr/>
                    <a:lstStyle/>
                    <a:p>
                      <a:r>
                        <a:rPr lang="fr-FR" dirty="0" smtClean="0"/>
                        <a:t>9491</a:t>
                      </a:r>
                      <a:endParaRPr lang="fr-FR" dirty="0"/>
                    </a:p>
                  </a:txBody>
                  <a:tcPr/>
                </a:tc>
              </a:tr>
              <a:tr h="370840">
                <a:tc>
                  <a:txBody>
                    <a:bodyPr/>
                    <a:lstStyle/>
                    <a:p>
                      <a:endParaRPr lang="fr-FR"/>
                    </a:p>
                  </a:txBody>
                  <a:tcPr/>
                </a:tc>
                <a:tc>
                  <a:txBody>
                    <a:bodyPr/>
                    <a:lstStyle/>
                    <a:p>
                      <a:r>
                        <a:rPr lang="fr-FR" dirty="0" smtClean="0"/>
                        <a:t>10</a:t>
                      </a:r>
                      <a:endParaRPr lang="fr-FR" dirty="0"/>
                    </a:p>
                  </a:txBody>
                  <a:tcPr/>
                </a:tc>
                <a:tc>
                  <a:txBody>
                    <a:bodyPr/>
                    <a:lstStyle/>
                    <a:p>
                      <a:r>
                        <a:rPr lang="fr-FR" dirty="0" smtClean="0"/>
                        <a:t>9990</a:t>
                      </a:r>
                      <a:endParaRPr lang="fr-FR" dirty="0"/>
                    </a:p>
                  </a:txBody>
                  <a:tcPr/>
                </a:tc>
                <a:tc>
                  <a:txBody>
                    <a:bodyPr/>
                    <a:lstStyle/>
                    <a:p>
                      <a:r>
                        <a:rPr lang="fr-FR" dirty="0" smtClean="0"/>
                        <a:t>10.000</a:t>
                      </a:r>
                      <a:endParaRPr lang="fr-FR" dirty="0"/>
                    </a:p>
                  </a:txBody>
                  <a:tcPr/>
                </a:tc>
              </a:tr>
            </a:tbl>
          </a:graphicData>
        </a:graphic>
      </p:graphicFrame>
      <p:sp>
        <p:nvSpPr>
          <p:cNvPr id="6" name="ZoneTexte 5"/>
          <p:cNvSpPr txBox="1"/>
          <p:nvPr/>
        </p:nvSpPr>
        <p:spPr>
          <a:xfrm>
            <a:off x="4141357" y="943429"/>
            <a:ext cx="928810" cy="400110"/>
          </a:xfrm>
          <a:prstGeom prst="rect">
            <a:avLst/>
          </a:prstGeom>
          <a:noFill/>
        </p:spPr>
        <p:txBody>
          <a:bodyPr wrap="none" rtlCol="0">
            <a:spAutoFit/>
          </a:bodyPr>
          <a:lstStyle/>
          <a:p>
            <a:r>
              <a:rPr lang="fr-FR" sz="2000" b="1" dirty="0" smtClean="0"/>
              <a:t>Réalité</a:t>
            </a:r>
            <a:endParaRPr lang="fr-FR" sz="2000" b="1" dirty="0"/>
          </a:p>
        </p:txBody>
      </p:sp>
      <p:sp>
        <p:nvSpPr>
          <p:cNvPr id="7" name="ZoneTexte 6"/>
          <p:cNvSpPr txBox="1"/>
          <p:nvPr/>
        </p:nvSpPr>
        <p:spPr>
          <a:xfrm>
            <a:off x="2194972" y="0"/>
            <a:ext cx="4809304" cy="523220"/>
          </a:xfrm>
          <a:prstGeom prst="rect">
            <a:avLst/>
          </a:prstGeom>
          <a:solidFill>
            <a:schemeClr val="accent5">
              <a:lumMod val="60000"/>
              <a:lumOff val="40000"/>
            </a:schemeClr>
          </a:solidFill>
          <a:ln w="19050" cmpd="sng">
            <a:solidFill>
              <a:srgbClr val="FFFF00"/>
            </a:solidFill>
          </a:ln>
        </p:spPr>
        <p:txBody>
          <a:bodyPr wrap="none" rtlCol="0">
            <a:spAutoFit/>
          </a:bodyPr>
          <a:lstStyle/>
          <a:p>
            <a:r>
              <a:rPr lang="fr-FR" sz="2800" b="1" dirty="0" smtClean="0"/>
              <a:t>Le diagnostic et le dépistage</a:t>
            </a:r>
            <a:endParaRPr lang="fr-FR" sz="2800" b="1" dirty="0"/>
          </a:p>
        </p:txBody>
      </p:sp>
      <p:sp>
        <p:nvSpPr>
          <p:cNvPr id="2" name="Espace réservé de la date 1"/>
          <p:cNvSpPr>
            <a:spLocks noGrp="1"/>
          </p:cNvSpPr>
          <p:nvPr>
            <p:ph type="dt" sz="half" idx="10"/>
          </p:nvPr>
        </p:nvSpPr>
        <p:spPr/>
        <p:txBody>
          <a:bodyPr/>
          <a:lstStyle/>
          <a:p>
            <a:fld id="{424124B0-341E-D74C-BA2D-80C7E93C28EA}" type="datetime1">
              <a:rPr lang="fr-BE" smtClean="0"/>
              <a:t>22/11/16</a:t>
            </a:fld>
            <a:endParaRPr lang="fr-FR"/>
          </a:p>
        </p:txBody>
      </p:sp>
      <p:sp>
        <p:nvSpPr>
          <p:cNvPr id="8" name="Espace réservé du pied de page 7"/>
          <p:cNvSpPr>
            <a:spLocks noGrp="1"/>
          </p:cNvSpPr>
          <p:nvPr>
            <p:ph type="ftr" sz="quarter" idx="11"/>
          </p:nvPr>
        </p:nvSpPr>
        <p:spPr/>
        <p:txBody>
          <a:bodyPr/>
          <a:lstStyle/>
          <a:p>
            <a:r>
              <a:rPr lang="fr-FR" smtClean="0"/>
              <a:t>ASMA</a:t>
            </a:r>
            <a:endParaRPr lang="fr-FR"/>
          </a:p>
        </p:txBody>
      </p:sp>
      <p:sp>
        <p:nvSpPr>
          <p:cNvPr id="9" name="Espace réservé du numéro de diapositive 8"/>
          <p:cNvSpPr>
            <a:spLocks noGrp="1"/>
          </p:cNvSpPr>
          <p:nvPr>
            <p:ph type="sldNum" sz="quarter" idx="12"/>
          </p:nvPr>
        </p:nvSpPr>
        <p:spPr/>
        <p:txBody>
          <a:bodyPr/>
          <a:lstStyle/>
          <a:p>
            <a:fld id="{B7799B2F-7064-B946-854D-745FAA527B9C}" type="slidenum">
              <a:rPr lang="fr-FR" smtClean="0"/>
              <a:t>39</a:t>
            </a:fld>
            <a:endParaRPr lang="fr-FR"/>
          </a:p>
        </p:txBody>
      </p:sp>
    </p:spTree>
    <p:extLst>
      <p:ext uri="{BB962C8B-B14F-4D97-AF65-F5344CB8AC3E}">
        <p14:creationId xmlns:p14="http://schemas.microsoft.com/office/powerpoint/2010/main" val="38632838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1237" y="870154"/>
            <a:ext cx="8406191" cy="2657138"/>
          </a:xfrm>
          <a:prstGeom prst="rect">
            <a:avLst/>
          </a:prstGeom>
        </p:spPr>
        <p:txBody>
          <a:bodyPr wrap="square">
            <a:spAutoFit/>
          </a:bodyPr>
          <a:lstStyle/>
          <a:p>
            <a:pPr>
              <a:lnSpc>
                <a:spcPct val="140000"/>
              </a:lnSpc>
            </a:pPr>
            <a:r>
              <a:rPr lang="fr-FR" sz="2000" dirty="0"/>
              <a:t>N</a:t>
            </a:r>
            <a:r>
              <a:rPr lang="fr-FR" sz="2000" dirty="0" smtClean="0"/>
              <a:t>ous faisons participer, à sa demande, une patiente à un test de dépistage d’un cancer(Se 90% - SP 95%).  </a:t>
            </a:r>
            <a:r>
              <a:rPr lang="fr-FR" sz="2000" dirty="0"/>
              <a:t>M</a:t>
            </a:r>
            <a:r>
              <a:rPr lang="fr-FR" sz="2000" dirty="0" smtClean="0"/>
              <a:t>auvaise </a:t>
            </a:r>
            <a:r>
              <a:rPr lang="fr-FR" sz="2000" dirty="0"/>
              <a:t>nouvelle, il est positif. Pas de chance, alors que ce type de cancer ne touche que 0.1% de la population.</a:t>
            </a:r>
          </a:p>
          <a:p>
            <a:pPr>
              <a:lnSpc>
                <a:spcPct val="140000"/>
              </a:lnSpc>
            </a:pPr>
            <a:r>
              <a:rPr lang="fr-FR" sz="2000" dirty="0" smtClean="0"/>
              <a:t>A sa question : le </a:t>
            </a:r>
            <a:r>
              <a:rPr lang="fr-FR" sz="2000" dirty="0"/>
              <a:t>test </a:t>
            </a:r>
            <a:r>
              <a:rPr lang="fr-FR" sz="2000" dirty="0" smtClean="0"/>
              <a:t>est-il fiable? Nous répondons: </a:t>
            </a:r>
            <a:r>
              <a:rPr lang="fr-FR" sz="2000" i="1" dirty="0"/>
              <a:t>« Si vous avez le cancer, le test sera positif dans </a:t>
            </a:r>
            <a:r>
              <a:rPr lang="fr-FR" sz="2000" b="1" i="1" dirty="0"/>
              <a:t>90%</a:t>
            </a:r>
            <a:r>
              <a:rPr lang="fr-FR" sz="2000" i="1" dirty="0"/>
              <a:t> des cas ; alors que si vous ne l’avez pas, il sera négatif dans </a:t>
            </a:r>
            <a:r>
              <a:rPr lang="fr-FR" sz="2000" b="1" i="1" dirty="0" smtClean="0"/>
              <a:t>95%</a:t>
            </a:r>
            <a:r>
              <a:rPr lang="fr-FR" sz="2000" i="1" dirty="0" smtClean="0"/>
              <a:t> </a:t>
            </a:r>
            <a:r>
              <a:rPr lang="fr-FR" sz="2000" i="1" dirty="0"/>
              <a:t>des cas ».</a:t>
            </a:r>
            <a:r>
              <a:rPr lang="fr-FR" sz="2000" dirty="0"/>
              <a:t> </a:t>
            </a:r>
            <a:r>
              <a:rPr lang="fr-FR" sz="2000" dirty="0" smtClean="0"/>
              <a:t>La patiente s’écroule en pleurs.</a:t>
            </a:r>
            <a:endParaRPr lang="fr-FR" sz="2000" dirty="0"/>
          </a:p>
        </p:txBody>
      </p:sp>
      <p:sp>
        <p:nvSpPr>
          <p:cNvPr id="5" name="Rectangle 4"/>
          <p:cNvSpPr/>
          <p:nvPr/>
        </p:nvSpPr>
        <p:spPr>
          <a:xfrm>
            <a:off x="411237" y="4085817"/>
            <a:ext cx="8200572" cy="646331"/>
          </a:xfrm>
          <a:prstGeom prst="rect">
            <a:avLst/>
          </a:prstGeom>
        </p:spPr>
        <p:txBody>
          <a:bodyPr wrap="square">
            <a:spAutoFit/>
          </a:bodyPr>
          <a:lstStyle/>
          <a:p>
            <a:r>
              <a:rPr lang="fr-FR" dirty="0"/>
              <a:t>A</a:t>
            </a:r>
            <a:r>
              <a:rPr lang="fr-FR" dirty="0" smtClean="0"/>
              <a:t> </a:t>
            </a:r>
            <a:r>
              <a:rPr lang="fr-FR" dirty="0"/>
              <a:t>votre avis, après le résultat d’un tel </a:t>
            </a:r>
            <a:r>
              <a:rPr lang="fr-FR" dirty="0" smtClean="0"/>
              <a:t>test dans le contexte décrit, </a:t>
            </a:r>
            <a:r>
              <a:rPr lang="fr-FR" dirty="0"/>
              <a:t>quelle est la probabilité que </a:t>
            </a:r>
            <a:r>
              <a:rPr lang="fr-FR" dirty="0" smtClean="0"/>
              <a:t>la patiente  souffre du cancer recherché? </a:t>
            </a:r>
            <a:endParaRPr lang="fr-FR" dirty="0"/>
          </a:p>
        </p:txBody>
      </p:sp>
      <p:sp>
        <p:nvSpPr>
          <p:cNvPr id="6" name="ZoneTexte 5"/>
          <p:cNvSpPr txBox="1"/>
          <p:nvPr/>
        </p:nvSpPr>
        <p:spPr>
          <a:xfrm>
            <a:off x="1173238" y="4923616"/>
            <a:ext cx="868597" cy="1477328"/>
          </a:xfrm>
          <a:prstGeom prst="rect">
            <a:avLst/>
          </a:prstGeom>
          <a:noFill/>
        </p:spPr>
        <p:txBody>
          <a:bodyPr wrap="none" rtlCol="0">
            <a:spAutoFit/>
          </a:bodyPr>
          <a:lstStyle/>
          <a:p>
            <a:r>
              <a:rPr lang="fr-FR" dirty="0" smtClean="0"/>
              <a:t>A: 90%</a:t>
            </a:r>
          </a:p>
          <a:p>
            <a:r>
              <a:rPr lang="fr-FR" dirty="0" smtClean="0"/>
              <a:t>B: 95%</a:t>
            </a:r>
          </a:p>
          <a:p>
            <a:r>
              <a:rPr lang="fr-FR" dirty="0" smtClean="0"/>
              <a:t>C: 5%</a:t>
            </a:r>
          </a:p>
          <a:p>
            <a:r>
              <a:rPr lang="fr-FR" dirty="0" smtClean="0"/>
              <a:t>D: 10%</a:t>
            </a:r>
          </a:p>
          <a:p>
            <a:r>
              <a:rPr lang="fr-FR" dirty="0" smtClean="0"/>
              <a:t>E: 1.8%</a:t>
            </a:r>
            <a:endParaRPr lang="fr-FR" dirty="0"/>
          </a:p>
        </p:txBody>
      </p:sp>
      <p:sp>
        <p:nvSpPr>
          <p:cNvPr id="8" name="ZoneTexte 7"/>
          <p:cNvSpPr txBox="1"/>
          <p:nvPr/>
        </p:nvSpPr>
        <p:spPr>
          <a:xfrm>
            <a:off x="2041835" y="10113"/>
            <a:ext cx="4891183" cy="523220"/>
          </a:xfrm>
          <a:prstGeom prst="rect">
            <a:avLst/>
          </a:prstGeom>
          <a:noFill/>
          <a:ln w="31750" cmpd="sng">
            <a:solidFill>
              <a:srgbClr val="FF0000"/>
            </a:solidFill>
          </a:ln>
        </p:spPr>
        <p:txBody>
          <a:bodyPr wrap="none" rtlCol="0">
            <a:spAutoFit/>
          </a:bodyPr>
          <a:lstStyle/>
          <a:p>
            <a:r>
              <a:rPr lang="fr-FR" sz="2800" b="1" dirty="0" smtClean="0"/>
              <a:t>Une question sur un dépistage</a:t>
            </a:r>
            <a:endParaRPr lang="fr-FR" sz="2800" b="1" dirty="0"/>
          </a:p>
        </p:txBody>
      </p:sp>
      <p:sp>
        <p:nvSpPr>
          <p:cNvPr id="2" name="Espace réservé de la date 1"/>
          <p:cNvSpPr>
            <a:spLocks noGrp="1"/>
          </p:cNvSpPr>
          <p:nvPr>
            <p:ph type="dt" sz="half" idx="10"/>
          </p:nvPr>
        </p:nvSpPr>
        <p:spPr/>
        <p:txBody>
          <a:bodyPr/>
          <a:lstStyle/>
          <a:p>
            <a:fld id="{AED322E9-342F-AA4A-91C6-3E24C7B4FE7E}" type="datetime1">
              <a:rPr lang="fr-BE" smtClean="0"/>
              <a:t>22/11/16</a:t>
            </a:fld>
            <a:endParaRPr lang="fr-FR"/>
          </a:p>
        </p:txBody>
      </p:sp>
      <p:sp>
        <p:nvSpPr>
          <p:cNvPr id="3" name="Espace réservé du pied de page 2"/>
          <p:cNvSpPr>
            <a:spLocks noGrp="1"/>
          </p:cNvSpPr>
          <p:nvPr>
            <p:ph type="ftr" sz="quarter" idx="11"/>
          </p:nvPr>
        </p:nvSpPr>
        <p:spPr/>
        <p:txBody>
          <a:bodyPr/>
          <a:lstStyle/>
          <a:p>
            <a:r>
              <a:rPr lang="fr-FR" smtClean="0"/>
              <a:t>ASMA</a:t>
            </a:r>
            <a:endParaRPr lang="fr-FR"/>
          </a:p>
        </p:txBody>
      </p:sp>
      <p:sp>
        <p:nvSpPr>
          <p:cNvPr id="7" name="Espace réservé du numéro de diapositive 6"/>
          <p:cNvSpPr>
            <a:spLocks noGrp="1"/>
          </p:cNvSpPr>
          <p:nvPr>
            <p:ph type="sldNum" sz="quarter" idx="12"/>
          </p:nvPr>
        </p:nvSpPr>
        <p:spPr/>
        <p:txBody>
          <a:bodyPr/>
          <a:lstStyle/>
          <a:p>
            <a:fld id="{B7799B2F-7064-B946-854D-745FAA527B9C}" type="slidenum">
              <a:rPr lang="fr-FR" smtClean="0"/>
              <a:t>4</a:t>
            </a:fld>
            <a:endParaRPr lang="fr-FR"/>
          </a:p>
        </p:txBody>
      </p:sp>
    </p:spTree>
    <p:extLst>
      <p:ext uri="{BB962C8B-B14F-4D97-AF65-F5344CB8AC3E}">
        <p14:creationId xmlns:p14="http://schemas.microsoft.com/office/powerpoint/2010/main" val="7595184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120901" y="0"/>
            <a:ext cx="4898570" cy="6857999"/>
          </a:xfrm>
          <a:prstGeom prst="rect">
            <a:avLst/>
          </a:prstGeom>
        </p:spPr>
      </p:pic>
      <p:cxnSp>
        <p:nvCxnSpPr>
          <p:cNvPr id="4" name="Connecteur droit 3"/>
          <p:cNvCxnSpPr/>
          <p:nvPr/>
        </p:nvCxnSpPr>
        <p:spPr>
          <a:xfrm>
            <a:off x="2676293" y="211655"/>
            <a:ext cx="3810315" cy="4490110"/>
          </a:xfrm>
          <a:prstGeom prst="line">
            <a:avLst/>
          </a:prstGeom>
          <a:ln w="12700">
            <a:solidFill>
              <a:srgbClr val="FF0000"/>
            </a:solidFill>
          </a:ln>
        </p:spPr>
        <p:style>
          <a:lnRef idx="2">
            <a:schemeClr val="accent1"/>
          </a:lnRef>
          <a:fillRef idx="0">
            <a:schemeClr val="accent1"/>
          </a:fillRef>
          <a:effectRef idx="1">
            <a:schemeClr val="accent1"/>
          </a:effectRef>
          <a:fontRef idx="minor">
            <a:schemeClr val="tx1"/>
          </a:fontRef>
        </p:style>
      </p:cxnSp>
      <p:sp>
        <p:nvSpPr>
          <p:cNvPr id="3" name="Espace réservé de la date 2"/>
          <p:cNvSpPr>
            <a:spLocks noGrp="1"/>
          </p:cNvSpPr>
          <p:nvPr>
            <p:ph type="dt" sz="half" idx="10"/>
          </p:nvPr>
        </p:nvSpPr>
        <p:spPr/>
        <p:txBody>
          <a:bodyPr/>
          <a:lstStyle/>
          <a:p>
            <a:fld id="{6BA09682-5C6C-9847-AF78-508DCA1C3504}" type="datetime1">
              <a:rPr lang="fr-BE" smtClean="0"/>
              <a:t>22/11/16</a:t>
            </a:fld>
            <a:endParaRPr lang="fr-FR"/>
          </a:p>
        </p:txBody>
      </p:sp>
      <p:sp>
        <p:nvSpPr>
          <p:cNvPr id="5" name="Espace réservé du pied de page 4"/>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40</a:t>
            </a:fld>
            <a:endParaRPr lang="fr-FR"/>
          </a:p>
        </p:txBody>
      </p:sp>
    </p:spTree>
    <p:extLst>
      <p:ext uri="{BB962C8B-B14F-4D97-AF65-F5344CB8AC3E}">
        <p14:creationId xmlns:p14="http://schemas.microsoft.com/office/powerpoint/2010/main" val="355329282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EDBB8D3-22CB-BA44-820E-641D8AB947CE}" type="datetime1">
              <a:rPr lang="fr-BE" smtClean="0"/>
              <a:t>22/11/16</a:t>
            </a:fld>
            <a:endParaRPr lang="en-US"/>
          </a:p>
        </p:txBody>
      </p:sp>
      <p:sp>
        <p:nvSpPr>
          <p:cNvPr id="4" name="Espace réservé du numéro de diapositive 3"/>
          <p:cNvSpPr>
            <a:spLocks noGrp="1"/>
          </p:cNvSpPr>
          <p:nvPr>
            <p:ph type="sldNum" sz="quarter" idx="12"/>
          </p:nvPr>
        </p:nvSpPr>
        <p:spPr/>
        <p:txBody>
          <a:bodyPr/>
          <a:lstStyle/>
          <a:p>
            <a:fld id="{BA9B540C-44DA-4F69-89C9-7C84606640D3}" type="slidenum">
              <a:rPr lang="en-US" smtClean="0"/>
              <a:pPr/>
              <a:t>41</a:t>
            </a:fld>
            <a:endParaRPr lang="en-US"/>
          </a:p>
        </p:txBody>
      </p:sp>
      <p:sp>
        <p:nvSpPr>
          <p:cNvPr id="5" name="ZoneTexte 4"/>
          <p:cNvSpPr txBox="1"/>
          <p:nvPr/>
        </p:nvSpPr>
        <p:spPr>
          <a:xfrm>
            <a:off x="3468515" y="0"/>
            <a:ext cx="2059278" cy="523220"/>
          </a:xfrm>
          <a:prstGeom prst="rect">
            <a:avLst/>
          </a:prstGeom>
          <a:solidFill>
            <a:schemeClr val="accent3">
              <a:lumMod val="60000"/>
              <a:lumOff val="40000"/>
            </a:schemeClr>
          </a:solidFill>
          <a:ln w="19050" cmpd="sng">
            <a:solidFill>
              <a:srgbClr val="FF0000"/>
            </a:solidFill>
          </a:ln>
        </p:spPr>
        <p:txBody>
          <a:bodyPr wrap="none" rtlCol="0">
            <a:spAutoFit/>
          </a:bodyPr>
          <a:lstStyle/>
          <a:p>
            <a:r>
              <a:rPr lang="fr-FR" sz="2800" b="1" dirty="0" smtClean="0"/>
              <a:t>Conclusion</a:t>
            </a:r>
            <a:endParaRPr lang="fr-FR" sz="2800" b="1" dirty="0"/>
          </a:p>
        </p:txBody>
      </p:sp>
      <p:sp>
        <p:nvSpPr>
          <p:cNvPr id="3" name="ZoneTexte 2"/>
          <p:cNvSpPr txBox="1"/>
          <p:nvPr/>
        </p:nvSpPr>
        <p:spPr>
          <a:xfrm>
            <a:off x="321699" y="660037"/>
            <a:ext cx="8608406" cy="5324535"/>
          </a:xfrm>
          <a:prstGeom prst="rect">
            <a:avLst/>
          </a:prstGeom>
          <a:noFill/>
        </p:spPr>
        <p:txBody>
          <a:bodyPr wrap="square" rtlCol="0">
            <a:spAutoFit/>
          </a:bodyPr>
          <a:lstStyle/>
          <a:p>
            <a:pPr marL="285750" indent="-285750">
              <a:buFont typeface="Arial"/>
              <a:buChar char="•"/>
            </a:pPr>
            <a:r>
              <a:rPr lang="fr-FR" sz="2000" dirty="0" smtClean="0"/>
              <a:t>L’exercice de la médecine factuelle intègre l’épidémiologie clinique dans sa pratique.</a:t>
            </a:r>
          </a:p>
          <a:p>
            <a:pPr marL="285750" indent="-285750">
              <a:buFont typeface="Arial"/>
              <a:buChar char="•"/>
            </a:pPr>
            <a:endParaRPr lang="fr-FR" sz="2000" dirty="0"/>
          </a:p>
          <a:p>
            <a:pPr marL="285750" indent="-285750">
              <a:buFont typeface="Arial"/>
              <a:buChar char="•"/>
            </a:pPr>
            <a:r>
              <a:rPr lang="fr-FR" sz="2000" dirty="0" smtClean="0"/>
              <a:t>Elle se sert d’une expérience explicite , organisée de manière à réduire les biais, basée sur les comparaisons de groupes et sur la quantification de l’incertitude.</a:t>
            </a:r>
          </a:p>
          <a:p>
            <a:endParaRPr lang="fr-FR" sz="2000" dirty="0"/>
          </a:p>
          <a:p>
            <a:pPr marL="285750" indent="-285750">
              <a:buFont typeface="Arial"/>
              <a:buChar char="•"/>
            </a:pPr>
            <a:r>
              <a:rPr lang="fr-FR" sz="2000" dirty="0" smtClean="0"/>
              <a:t>Le patient individuel pour bénéficier des données du groupe doit pouvoir s’y intégrer.</a:t>
            </a:r>
          </a:p>
          <a:p>
            <a:pPr marL="285750" indent="-285750">
              <a:buFont typeface="Arial"/>
              <a:buChar char="•"/>
            </a:pPr>
            <a:endParaRPr lang="fr-FR" sz="2000" dirty="0"/>
          </a:p>
          <a:p>
            <a:pPr marL="285750" indent="-285750">
              <a:buFont typeface="Arial"/>
              <a:buChar char="•"/>
            </a:pPr>
            <a:r>
              <a:rPr lang="fr-FR" sz="2000" dirty="0" smtClean="0"/>
              <a:t>Les exemples du diagnostic et du dépistage mettent en lumière la nécessaire expertise clinique pour construire une probabilité a priori de la présence d’une maladie. C’est cette probabilité a priori qui donne la puissance à la technologie.</a:t>
            </a:r>
          </a:p>
          <a:p>
            <a:endParaRPr lang="fr-FR" sz="2000" dirty="0"/>
          </a:p>
          <a:p>
            <a:pPr marL="285750" indent="-285750">
              <a:buFont typeface="Arial"/>
              <a:buChar char="•"/>
            </a:pPr>
            <a:r>
              <a:rPr lang="fr-FR" sz="2000" b="1" dirty="0" smtClean="0"/>
              <a:t>Ce sont nos qualités de cliniciens qui  permettent à la puissance des technologies nouvelles de s’exprimer au mieux .</a:t>
            </a:r>
            <a:endParaRPr lang="fr-FR" sz="2000" b="1" dirty="0"/>
          </a:p>
        </p:txBody>
      </p:sp>
      <p:sp>
        <p:nvSpPr>
          <p:cNvPr id="6" name="Espace réservé du pied de page 5"/>
          <p:cNvSpPr>
            <a:spLocks noGrp="1"/>
          </p:cNvSpPr>
          <p:nvPr>
            <p:ph type="ftr" sz="quarter" idx="11"/>
          </p:nvPr>
        </p:nvSpPr>
        <p:spPr/>
        <p:txBody>
          <a:bodyPr/>
          <a:lstStyle/>
          <a:p>
            <a:r>
              <a:rPr lang="fr-FR" smtClean="0"/>
              <a:t>ASMA</a:t>
            </a:r>
            <a:endParaRPr lang="fr-FR"/>
          </a:p>
        </p:txBody>
      </p:sp>
    </p:spTree>
    <p:extLst>
      <p:ext uri="{BB962C8B-B14F-4D97-AF65-F5344CB8AC3E}">
        <p14:creationId xmlns:p14="http://schemas.microsoft.com/office/powerpoint/2010/main" val="23958684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264BF6F-5A8E-4347-9043-7DCB73FE0A9D}" type="datetime1">
              <a:rPr lang="fr-BE" smtClean="0"/>
              <a:t>22/11/16</a:t>
            </a:fld>
            <a:endParaRPr lang="fr-FR"/>
          </a:p>
        </p:txBody>
      </p:sp>
      <p:sp>
        <p:nvSpPr>
          <p:cNvPr id="3" name="Espace réservé du pied de page 2"/>
          <p:cNvSpPr>
            <a:spLocks noGrp="1"/>
          </p:cNvSpPr>
          <p:nvPr>
            <p:ph type="ftr" sz="quarter" idx="11"/>
          </p:nvPr>
        </p:nvSpPr>
        <p:spPr/>
        <p:txBody>
          <a:bodyPr/>
          <a:lstStyle/>
          <a:p>
            <a:r>
              <a:rPr lang="fr-FR" smtClean="0"/>
              <a:t>ASMA</a:t>
            </a:r>
            <a:endParaRPr lang="fr-FR"/>
          </a:p>
        </p:txBody>
      </p:sp>
      <p:sp>
        <p:nvSpPr>
          <p:cNvPr id="4" name="Espace réservé du numéro de diapositive 3"/>
          <p:cNvSpPr>
            <a:spLocks noGrp="1"/>
          </p:cNvSpPr>
          <p:nvPr>
            <p:ph type="sldNum" sz="quarter" idx="12"/>
          </p:nvPr>
        </p:nvSpPr>
        <p:spPr/>
        <p:txBody>
          <a:bodyPr/>
          <a:lstStyle/>
          <a:p>
            <a:fld id="{B7799B2F-7064-B946-854D-745FAA527B9C}" type="slidenum">
              <a:rPr lang="fr-FR" smtClean="0"/>
              <a:t>42</a:t>
            </a:fld>
            <a:endParaRPr lang="fr-FR"/>
          </a:p>
        </p:txBody>
      </p:sp>
    </p:spTree>
    <p:extLst>
      <p:ext uri="{BB962C8B-B14F-4D97-AF65-F5344CB8AC3E}">
        <p14:creationId xmlns:p14="http://schemas.microsoft.com/office/powerpoint/2010/main" val="27771507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386EC99-D534-8C4E-882F-C021C3F14641}" type="datetime1">
              <a:rPr lang="fr-BE" smtClean="0"/>
              <a:t>22/11/16</a:t>
            </a:fld>
            <a:endParaRPr lang="fr-FR"/>
          </a:p>
        </p:txBody>
      </p:sp>
      <p:sp>
        <p:nvSpPr>
          <p:cNvPr id="3" name="Espace réservé du pied de page 2"/>
          <p:cNvSpPr>
            <a:spLocks noGrp="1"/>
          </p:cNvSpPr>
          <p:nvPr>
            <p:ph type="ftr" sz="quarter" idx="11"/>
          </p:nvPr>
        </p:nvSpPr>
        <p:spPr/>
        <p:txBody>
          <a:bodyPr/>
          <a:lstStyle/>
          <a:p>
            <a:r>
              <a:rPr lang="fr-FR" smtClean="0"/>
              <a:t>ASMA</a:t>
            </a:r>
            <a:endParaRPr lang="fr-FR"/>
          </a:p>
        </p:txBody>
      </p:sp>
      <p:sp>
        <p:nvSpPr>
          <p:cNvPr id="4" name="Espace réservé du numéro de diapositive 3"/>
          <p:cNvSpPr>
            <a:spLocks noGrp="1"/>
          </p:cNvSpPr>
          <p:nvPr>
            <p:ph type="sldNum" sz="quarter" idx="12"/>
          </p:nvPr>
        </p:nvSpPr>
        <p:spPr/>
        <p:txBody>
          <a:bodyPr/>
          <a:lstStyle/>
          <a:p>
            <a:fld id="{B7799B2F-7064-B946-854D-745FAA527B9C}" type="slidenum">
              <a:rPr lang="fr-FR" smtClean="0"/>
              <a:t>43</a:t>
            </a:fld>
            <a:endParaRPr lang="fr-FR"/>
          </a:p>
        </p:txBody>
      </p:sp>
    </p:spTree>
    <p:extLst>
      <p:ext uri="{BB962C8B-B14F-4D97-AF65-F5344CB8AC3E}">
        <p14:creationId xmlns:p14="http://schemas.microsoft.com/office/powerpoint/2010/main" val="221009930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83850" y="1647885"/>
            <a:ext cx="2096462" cy="2713695"/>
          </a:xfrm>
          <a:prstGeom prst="rect">
            <a:avLst/>
          </a:prstGeom>
          <a:scene3d>
            <a:camera prst="orthographicFront">
              <a:rot lat="0" lon="0" rev="1380000"/>
            </a:camera>
            <a:lightRig rig="threePt" dir="t"/>
          </a:scene3d>
        </p:spPr>
      </p:pic>
      <p:pic>
        <p:nvPicPr>
          <p:cNvPr id="3" name="Image 2"/>
          <p:cNvPicPr>
            <a:picLocks noChangeAspect="1"/>
          </p:cNvPicPr>
          <p:nvPr/>
        </p:nvPicPr>
        <p:blipFill>
          <a:blip r:embed="rId3"/>
          <a:stretch>
            <a:fillRect/>
          </a:stretch>
        </p:blipFill>
        <p:spPr>
          <a:xfrm>
            <a:off x="3100839" y="619847"/>
            <a:ext cx="1718756" cy="2713744"/>
          </a:xfrm>
          <a:prstGeom prst="rect">
            <a:avLst/>
          </a:prstGeom>
          <a:scene3d>
            <a:camera prst="orthographicFront">
              <a:rot lat="0" lon="0" rev="1560000"/>
            </a:camera>
            <a:lightRig rig="threePt" dir="t"/>
          </a:scene3d>
        </p:spPr>
      </p:pic>
      <p:pic>
        <p:nvPicPr>
          <p:cNvPr id="4" name="Image 3"/>
          <p:cNvPicPr>
            <a:picLocks noChangeAspect="1"/>
          </p:cNvPicPr>
          <p:nvPr/>
        </p:nvPicPr>
        <p:blipFill>
          <a:blip r:embed="rId4"/>
          <a:stretch>
            <a:fillRect/>
          </a:stretch>
        </p:blipFill>
        <p:spPr>
          <a:xfrm>
            <a:off x="5899646" y="2710579"/>
            <a:ext cx="2537480" cy="4123405"/>
          </a:xfrm>
          <a:prstGeom prst="rect">
            <a:avLst/>
          </a:prstGeom>
        </p:spPr>
      </p:pic>
      <p:sp>
        <p:nvSpPr>
          <p:cNvPr id="5" name="Flèche droite rayée 4"/>
          <p:cNvSpPr/>
          <p:nvPr/>
        </p:nvSpPr>
        <p:spPr>
          <a:xfrm>
            <a:off x="3523029" y="4943656"/>
            <a:ext cx="2011000" cy="786147"/>
          </a:xfrm>
          <a:prstGeom prst="stripedRightArrow">
            <a:avLst/>
          </a:prstGeom>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6" name="Image 5"/>
          <p:cNvPicPr>
            <a:picLocks noChangeAspect="1"/>
          </p:cNvPicPr>
          <p:nvPr/>
        </p:nvPicPr>
        <p:blipFill>
          <a:blip r:embed="rId5"/>
          <a:stretch>
            <a:fillRect/>
          </a:stretch>
        </p:blipFill>
        <p:spPr>
          <a:xfrm>
            <a:off x="6419098" y="417028"/>
            <a:ext cx="1792554" cy="2293551"/>
          </a:xfrm>
          <a:prstGeom prst="rect">
            <a:avLst/>
          </a:prstGeom>
          <a:scene3d>
            <a:camera prst="orthographicFront">
              <a:rot lat="0" lon="180000" rev="19799999"/>
            </a:camera>
            <a:lightRig rig="threePt" dir="t"/>
          </a:scene3d>
        </p:spPr>
      </p:pic>
      <p:sp>
        <p:nvSpPr>
          <p:cNvPr id="7" name="Espace réservé de la date 6"/>
          <p:cNvSpPr>
            <a:spLocks noGrp="1"/>
          </p:cNvSpPr>
          <p:nvPr>
            <p:ph type="dt" sz="half" idx="10"/>
          </p:nvPr>
        </p:nvSpPr>
        <p:spPr/>
        <p:txBody>
          <a:bodyPr/>
          <a:lstStyle/>
          <a:p>
            <a:fld id="{94AEAFEA-E6C5-114D-8E97-C858752E3CA3}" type="datetime1">
              <a:rPr lang="fr-BE" smtClean="0"/>
              <a:t>22/11/16</a:t>
            </a:fld>
            <a:endParaRPr lang="fr-FR"/>
          </a:p>
        </p:txBody>
      </p:sp>
      <p:sp>
        <p:nvSpPr>
          <p:cNvPr id="8" name="Espace réservé du pied de page 7"/>
          <p:cNvSpPr>
            <a:spLocks noGrp="1"/>
          </p:cNvSpPr>
          <p:nvPr>
            <p:ph type="ftr" sz="quarter" idx="11"/>
          </p:nvPr>
        </p:nvSpPr>
        <p:spPr/>
        <p:txBody>
          <a:bodyPr/>
          <a:lstStyle/>
          <a:p>
            <a:r>
              <a:rPr lang="fr-FR" smtClean="0"/>
              <a:t>ASMA</a:t>
            </a:r>
            <a:endParaRPr lang="fr-FR"/>
          </a:p>
        </p:txBody>
      </p:sp>
      <p:sp>
        <p:nvSpPr>
          <p:cNvPr id="9" name="Espace réservé du numéro de diapositive 8"/>
          <p:cNvSpPr>
            <a:spLocks noGrp="1"/>
          </p:cNvSpPr>
          <p:nvPr>
            <p:ph type="sldNum" sz="quarter" idx="12"/>
          </p:nvPr>
        </p:nvSpPr>
        <p:spPr/>
        <p:txBody>
          <a:bodyPr/>
          <a:lstStyle/>
          <a:p>
            <a:fld id="{B7799B2F-7064-B946-854D-745FAA527B9C}" type="slidenum">
              <a:rPr lang="fr-FR" smtClean="0"/>
              <a:t>5</a:t>
            </a:fld>
            <a:endParaRPr lang="fr-FR"/>
          </a:p>
        </p:txBody>
      </p:sp>
    </p:spTree>
    <p:extLst>
      <p:ext uri="{BB962C8B-B14F-4D97-AF65-F5344CB8AC3E}">
        <p14:creationId xmlns:p14="http://schemas.microsoft.com/office/powerpoint/2010/main" val="39140414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989199" y="0"/>
            <a:ext cx="2951850" cy="584776"/>
          </a:xfrm>
          <a:prstGeom prst="rect">
            <a:avLst/>
          </a:prstGeom>
          <a:noFill/>
        </p:spPr>
        <p:txBody>
          <a:bodyPr wrap="none" rtlCol="0">
            <a:spAutoFit/>
          </a:bodyPr>
          <a:lstStyle/>
          <a:p>
            <a:r>
              <a:rPr lang="fr-FR" sz="3200" b="1" dirty="0" smtClean="0"/>
              <a:t>Plan de l’exposé</a:t>
            </a:r>
            <a:endParaRPr lang="fr-FR" sz="3200" b="1" dirty="0"/>
          </a:p>
        </p:txBody>
      </p:sp>
      <p:sp>
        <p:nvSpPr>
          <p:cNvPr id="5" name="ZoneTexte 4"/>
          <p:cNvSpPr txBox="1"/>
          <p:nvPr/>
        </p:nvSpPr>
        <p:spPr>
          <a:xfrm>
            <a:off x="808238" y="867269"/>
            <a:ext cx="7158683" cy="4721292"/>
          </a:xfrm>
          <a:prstGeom prst="rect">
            <a:avLst/>
          </a:prstGeom>
          <a:noFill/>
        </p:spPr>
        <p:txBody>
          <a:bodyPr wrap="square" rtlCol="0">
            <a:spAutoFit/>
          </a:bodyPr>
          <a:lstStyle/>
          <a:p>
            <a:pPr marL="342900" indent="-342900">
              <a:lnSpc>
                <a:spcPct val="140000"/>
              </a:lnSpc>
              <a:buFont typeface="Arial"/>
              <a:buChar char="•"/>
            </a:pPr>
            <a:r>
              <a:rPr lang="fr-FR" sz="2400" dirty="0" smtClean="0"/>
              <a:t>Domaines et outils de l’épidémiologie clinique</a:t>
            </a:r>
          </a:p>
          <a:p>
            <a:pPr marL="285750" indent="-285750">
              <a:lnSpc>
                <a:spcPct val="140000"/>
              </a:lnSpc>
              <a:buFont typeface="Arial"/>
              <a:buChar char="•"/>
            </a:pPr>
            <a:r>
              <a:rPr lang="fr-FR" sz="2400" dirty="0" smtClean="0"/>
              <a:t>Logique du raisonnement scientifique et médical</a:t>
            </a:r>
          </a:p>
          <a:p>
            <a:pPr marL="285750" indent="-285750">
              <a:lnSpc>
                <a:spcPct val="140000"/>
              </a:lnSpc>
              <a:buFont typeface="Arial"/>
              <a:buChar char="•"/>
            </a:pPr>
            <a:r>
              <a:rPr lang="fr-FR" sz="2400" dirty="0" smtClean="0"/>
              <a:t>Tests diagnostiques: caractéristiques opérantes/ VPP – VPN</a:t>
            </a:r>
          </a:p>
          <a:p>
            <a:pPr marL="285750" indent="-285750">
              <a:lnSpc>
                <a:spcPct val="140000"/>
              </a:lnSpc>
              <a:buFont typeface="Arial"/>
              <a:buChar char="•"/>
            </a:pPr>
            <a:r>
              <a:rPr lang="fr-FR" sz="2400" dirty="0"/>
              <a:t>E</a:t>
            </a:r>
            <a:r>
              <a:rPr lang="fr-FR" sz="2400" dirty="0" smtClean="0"/>
              <a:t>quation simplifiée de Bayes</a:t>
            </a:r>
          </a:p>
          <a:p>
            <a:pPr marL="285750" indent="-285750">
              <a:lnSpc>
                <a:spcPct val="140000"/>
              </a:lnSpc>
              <a:buFont typeface="Arial"/>
              <a:buChar char="•"/>
            </a:pPr>
            <a:r>
              <a:rPr lang="fr-FR" sz="2400" dirty="0" smtClean="0"/>
              <a:t>Nomogramme de </a:t>
            </a:r>
            <a:r>
              <a:rPr lang="fr-FR" sz="2400" dirty="0" err="1" smtClean="0"/>
              <a:t>Fagan</a:t>
            </a:r>
            <a:r>
              <a:rPr lang="fr-FR" sz="2400" dirty="0" smtClean="0"/>
              <a:t> et exemples</a:t>
            </a:r>
          </a:p>
          <a:p>
            <a:pPr marL="285750" indent="-285750">
              <a:lnSpc>
                <a:spcPct val="140000"/>
              </a:lnSpc>
              <a:buFont typeface="Arial"/>
              <a:buChar char="•"/>
            </a:pPr>
            <a:r>
              <a:rPr lang="fr-FR" sz="2400" dirty="0" smtClean="0"/>
              <a:t>Le dépistage de Masse</a:t>
            </a:r>
          </a:p>
          <a:p>
            <a:pPr marL="285750" indent="-285750">
              <a:lnSpc>
                <a:spcPct val="140000"/>
              </a:lnSpc>
              <a:buFont typeface="Arial"/>
              <a:buChar char="•"/>
            </a:pPr>
            <a:r>
              <a:rPr lang="fr-FR" sz="2400" dirty="0" smtClean="0"/>
              <a:t>Conclusion</a:t>
            </a:r>
          </a:p>
          <a:p>
            <a:pPr marL="285750" indent="-285750">
              <a:lnSpc>
                <a:spcPct val="140000"/>
              </a:lnSpc>
              <a:buFont typeface="Arial"/>
              <a:buChar char="•"/>
            </a:pPr>
            <a:endParaRPr lang="fr-FR" sz="2400" dirty="0"/>
          </a:p>
        </p:txBody>
      </p:sp>
      <p:sp>
        <p:nvSpPr>
          <p:cNvPr id="2" name="Espace réservé de la date 1"/>
          <p:cNvSpPr>
            <a:spLocks noGrp="1"/>
          </p:cNvSpPr>
          <p:nvPr>
            <p:ph type="dt" sz="half" idx="10"/>
          </p:nvPr>
        </p:nvSpPr>
        <p:spPr/>
        <p:txBody>
          <a:bodyPr/>
          <a:lstStyle/>
          <a:p>
            <a:fld id="{8BFC59FB-29E5-9A4B-9CE3-F9FEBCB2B2D2}" type="datetime1">
              <a:rPr lang="fr-BE" smtClean="0"/>
              <a:t>22/11/16</a:t>
            </a:fld>
            <a:endParaRPr lang="fr-FR"/>
          </a:p>
        </p:txBody>
      </p:sp>
      <p:sp>
        <p:nvSpPr>
          <p:cNvPr id="3" name="Espace réservé du pied de page 2"/>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6</a:t>
            </a:fld>
            <a:endParaRPr lang="fr-FR"/>
          </a:p>
        </p:txBody>
      </p:sp>
    </p:spTree>
    <p:extLst>
      <p:ext uri="{BB962C8B-B14F-4D97-AF65-F5344CB8AC3E}">
        <p14:creationId xmlns:p14="http://schemas.microsoft.com/office/powerpoint/2010/main" val="29797239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5">
                                            <p:txEl>
                                              <p:pRg st="0" end="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C5F91E9-5D60-1141-A006-622B0A941788}" type="datetime1">
              <a:rPr lang="fr-BE" smtClean="0"/>
              <a:t>22/11/16</a:t>
            </a:fld>
            <a:endParaRPr lang="en-US"/>
          </a:p>
        </p:txBody>
      </p:sp>
      <p:sp>
        <p:nvSpPr>
          <p:cNvPr id="4" name="Espace réservé du numéro de diapositive 3"/>
          <p:cNvSpPr>
            <a:spLocks noGrp="1"/>
          </p:cNvSpPr>
          <p:nvPr>
            <p:ph type="sldNum" sz="quarter" idx="12"/>
          </p:nvPr>
        </p:nvSpPr>
        <p:spPr/>
        <p:txBody>
          <a:bodyPr/>
          <a:lstStyle/>
          <a:p>
            <a:fld id="{BA9B540C-44DA-4F69-89C9-7C84606640D3}" type="slidenum">
              <a:rPr lang="en-US" smtClean="0"/>
              <a:pPr/>
              <a:t>7</a:t>
            </a:fld>
            <a:endParaRPr lang="en-US"/>
          </a:p>
        </p:txBody>
      </p:sp>
      <p:sp>
        <p:nvSpPr>
          <p:cNvPr id="3" name="ZoneTexte 2"/>
          <p:cNvSpPr txBox="1"/>
          <p:nvPr/>
        </p:nvSpPr>
        <p:spPr>
          <a:xfrm>
            <a:off x="1136315" y="1"/>
            <a:ext cx="6876702" cy="461665"/>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lstStyle/>
          <a:p>
            <a:r>
              <a:rPr lang="fr-FR" sz="2400" b="1" dirty="0" smtClean="0"/>
              <a:t>Domaines et outils de l’épidémiologie Clinique</a:t>
            </a:r>
            <a:endParaRPr lang="fr-FR" sz="2400" b="1" dirty="0"/>
          </a:p>
        </p:txBody>
      </p:sp>
      <p:sp>
        <p:nvSpPr>
          <p:cNvPr id="5" name="ZoneTexte 4"/>
          <p:cNvSpPr txBox="1"/>
          <p:nvPr/>
        </p:nvSpPr>
        <p:spPr>
          <a:xfrm>
            <a:off x="708526" y="1363579"/>
            <a:ext cx="3598937" cy="2426305"/>
          </a:xfrm>
          <a:prstGeom prst="rect">
            <a:avLst/>
          </a:prstGeom>
          <a:solidFill>
            <a:schemeClr val="accent5">
              <a:lumMod val="60000"/>
              <a:lumOff val="40000"/>
            </a:schemeClr>
          </a:solidFill>
          <a:ln w="22225">
            <a:solidFill>
              <a:srgbClr val="FF0000"/>
            </a:solidFill>
          </a:ln>
        </p:spPr>
        <p:txBody>
          <a:bodyPr wrap="none" rtlCol="0">
            <a:spAutoFit/>
          </a:bodyPr>
          <a:lstStyle/>
          <a:p>
            <a:r>
              <a:rPr lang="fr-FR" sz="2000" b="1" dirty="0" smtClean="0"/>
              <a:t>Thérapeutique (prévention)</a:t>
            </a:r>
          </a:p>
          <a:p>
            <a:pPr>
              <a:lnSpc>
                <a:spcPct val="110000"/>
              </a:lnSpc>
            </a:pPr>
            <a:endParaRPr lang="fr-FR" sz="2000" dirty="0"/>
          </a:p>
          <a:p>
            <a:pPr marL="342900" indent="-342900">
              <a:lnSpc>
                <a:spcPct val="110000"/>
              </a:lnSpc>
              <a:buFont typeface="Arial"/>
              <a:buChar char="•"/>
            </a:pPr>
            <a:r>
              <a:rPr lang="fr-FR" sz="2000" dirty="0" smtClean="0"/>
              <a:t>P et I C 95%.</a:t>
            </a:r>
          </a:p>
          <a:p>
            <a:pPr marL="342900" indent="-342900">
              <a:lnSpc>
                <a:spcPct val="110000"/>
              </a:lnSpc>
              <a:buFont typeface="Arial"/>
              <a:buChar char="•"/>
            </a:pPr>
            <a:r>
              <a:rPr lang="fr-FR" sz="2000" dirty="0"/>
              <a:t>Du groupe à </a:t>
            </a:r>
            <a:r>
              <a:rPr lang="fr-FR" sz="2000" dirty="0" smtClean="0"/>
              <a:t>l’individu</a:t>
            </a:r>
            <a:r>
              <a:rPr lang="fr-FR" sz="2000" dirty="0"/>
              <a:t>.</a:t>
            </a:r>
            <a:endParaRPr lang="fr-FR" sz="2000" dirty="0" smtClean="0"/>
          </a:p>
          <a:p>
            <a:pPr marL="342900" indent="-342900">
              <a:lnSpc>
                <a:spcPct val="110000"/>
              </a:lnSpc>
              <a:buFont typeface="Arial"/>
              <a:buChar char="•"/>
            </a:pPr>
            <a:r>
              <a:rPr lang="fr-FR" sz="2000" dirty="0" smtClean="0"/>
              <a:t>Expressions de la taille de</a:t>
            </a:r>
          </a:p>
          <a:p>
            <a:pPr>
              <a:lnSpc>
                <a:spcPct val="110000"/>
              </a:lnSpc>
            </a:pPr>
            <a:r>
              <a:rPr lang="fr-FR" sz="2000" dirty="0"/>
              <a:t> </a:t>
            </a:r>
            <a:r>
              <a:rPr lang="fr-FR" sz="2000" dirty="0" smtClean="0"/>
              <a:t>    l’effet (RR,DR, NNT,NNH).</a:t>
            </a:r>
          </a:p>
          <a:p>
            <a:pPr marL="342900" indent="-342900">
              <a:lnSpc>
                <a:spcPct val="110000"/>
              </a:lnSpc>
              <a:buFont typeface="Arial"/>
              <a:buChar char="•"/>
            </a:pPr>
            <a:r>
              <a:rPr lang="fr-FR" sz="2000" dirty="0" smtClean="0"/>
              <a:t>Critères de jugement</a:t>
            </a:r>
            <a:endParaRPr lang="fr-FR" sz="2000" dirty="0"/>
          </a:p>
        </p:txBody>
      </p:sp>
      <p:sp>
        <p:nvSpPr>
          <p:cNvPr id="6" name="ZoneTexte 5"/>
          <p:cNvSpPr txBox="1"/>
          <p:nvPr/>
        </p:nvSpPr>
        <p:spPr>
          <a:xfrm>
            <a:off x="4941343" y="1296740"/>
            <a:ext cx="3745457" cy="4678203"/>
          </a:xfrm>
          <a:prstGeom prst="rect">
            <a:avLst/>
          </a:prstGeom>
          <a:solidFill>
            <a:schemeClr val="accent1">
              <a:lumMod val="40000"/>
              <a:lumOff val="60000"/>
            </a:schemeClr>
          </a:solidFill>
          <a:ln w="22225">
            <a:solidFill>
              <a:srgbClr val="FF0000"/>
            </a:solidFill>
          </a:ln>
        </p:spPr>
        <p:txBody>
          <a:bodyPr wrap="square" rtlCol="0">
            <a:spAutoFit/>
          </a:bodyPr>
          <a:lstStyle/>
          <a:p>
            <a:r>
              <a:rPr lang="fr-FR" sz="2000" b="1" dirty="0" smtClean="0"/>
              <a:t>Diagnostic (dépistage)</a:t>
            </a:r>
          </a:p>
          <a:p>
            <a:endParaRPr lang="fr-FR" sz="2000" b="1" dirty="0"/>
          </a:p>
          <a:p>
            <a:pPr marL="342900" indent="-342900">
              <a:lnSpc>
                <a:spcPct val="110000"/>
              </a:lnSpc>
              <a:buFont typeface="Arial"/>
              <a:buChar char="•"/>
            </a:pPr>
            <a:r>
              <a:rPr lang="fr-FR" sz="2000" dirty="0" smtClean="0"/>
              <a:t>Probabilité d’hypothèse</a:t>
            </a:r>
          </a:p>
          <a:p>
            <a:pPr marL="342900" indent="-342900">
              <a:lnSpc>
                <a:spcPct val="110000"/>
              </a:lnSpc>
              <a:buFont typeface="Arial"/>
              <a:buChar char="•"/>
            </a:pPr>
            <a:r>
              <a:rPr lang="fr-FR" sz="2000" dirty="0" smtClean="0"/>
              <a:t>Prévalence ou Probabilité</a:t>
            </a:r>
          </a:p>
          <a:p>
            <a:pPr>
              <a:lnSpc>
                <a:spcPct val="110000"/>
              </a:lnSpc>
            </a:pPr>
            <a:r>
              <a:rPr lang="fr-FR" sz="2000" dirty="0"/>
              <a:t> </a:t>
            </a:r>
            <a:r>
              <a:rPr lang="fr-FR" sz="2000" dirty="0" smtClean="0"/>
              <a:t>    a priori.</a:t>
            </a:r>
          </a:p>
          <a:p>
            <a:pPr marL="342900" indent="-342900">
              <a:lnSpc>
                <a:spcPct val="110000"/>
              </a:lnSpc>
              <a:buFont typeface="Arial"/>
              <a:buChar char="•"/>
            </a:pPr>
            <a:r>
              <a:rPr lang="fr-FR" sz="2000" dirty="0" smtClean="0"/>
              <a:t>Expression des qualités du</a:t>
            </a:r>
          </a:p>
          <a:p>
            <a:pPr>
              <a:lnSpc>
                <a:spcPct val="110000"/>
              </a:lnSpc>
            </a:pPr>
            <a:r>
              <a:rPr lang="fr-FR" sz="2000" dirty="0"/>
              <a:t> </a:t>
            </a:r>
            <a:r>
              <a:rPr lang="fr-FR" sz="2000" dirty="0" smtClean="0"/>
              <a:t>    test.</a:t>
            </a:r>
          </a:p>
          <a:p>
            <a:pPr marL="342900" indent="-342900">
              <a:lnSpc>
                <a:spcPct val="110000"/>
              </a:lnSpc>
              <a:buFont typeface="Arial"/>
              <a:buChar char="•"/>
            </a:pPr>
            <a:r>
              <a:rPr lang="fr-FR" sz="2000" dirty="0" smtClean="0"/>
              <a:t>Probabilité a posteriori</a:t>
            </a:r>
          </a:p>
          <a:p>
            <a:pPr>
              <a:lnSpc>
                <a:spcPct val="110000"/>
              </a:lnSpc>
            </a:pPr>
            <a:endParaRPr lang="fr-FR" sz="2000" dirty="0" smtClean="0"/>
          </a:p>
          <a:p>
            <a:pPr marL="342900" indent="-342900">
              <a:lnSpc>
                <a:spcPct val="110000"/>
              </a:lnSpc>
              <a:buFont typeface="Arial"/>
              <a:buChar char="•"/>
            </a:pPr>
            <a:r>
              <a:rPr lang="fr-FR" sz="2000" dirty="0" err="1" smtClean="0"/>
              <a:t>Sppin</a:t>
            </a:r>
            <a:r>
              <a:rPr lang="fr-FR" sz="2000" dirty="0" smtClean="0"/>
              <a:t> et </a:t>
            </a:r>
            <a:r>
              <a:rPr lang="fr-FR" sz="2000" dirty="0" err="1" smtClean="0"/>
              <a:t>Snnout</a:t>
            </a:r>
            <a:r>
              <a:rPr lang="fr-FR" sz="2000" dirty="0" smtClean="0"/>
              <a:t> (règle de </a:t>
            </a:r>
            <a:r>
              <a:rPr lang="fr-FR" sz="2000" dirty="0" err="1" smtClean="0"/>
              <a:t>Sackett</a:t>
            </a:r>
            <a:r>
              <a:rPr lang="fr-FR" sz="2000" dirty="0" smtClean="0"/>
              <a:t>)</a:t>
            </a:r>
          </a:p>
          <a:p>
            <a:endParaRPr lang="fr-FR" sz="2000" dirty="0" smtClean="0"/>
          </a:p>
          <a:p>
            <a:pPr marL="342900" indent="-342900">
              <a:buFont typeface="Arial"/>
              <a:buChar char="•"/>
            </a:pPr>
            <a:endParaRPr lang="fr-FR" sz="2000" dirty="0"/>
          </a:p>
          <a:p>
            <a:endParaRPr lang="fr-FR" sz="2000" dirty="0"/>
          </a:p>
        </p:txBody>
      </p:sp>
      <p:sp>
        <p:nvSpPr>
          <p:cNvPr id="7" name="ZoneTexte 6"/>
          <p:cNvSpPr txBox="1"/>
          <p:nvPr/>
        </p:nvSpPr>
        <p:spPr>
          <a:xfrm>
            <a:off x="815473" y="4799263"/>
            <a:ext cx="3332941" cy="1631216"/>
          </a:xfrm>
          <a:prstGeom prst="rect">
            <a:avLst/>
          </a:prstGeom>
          <a:solidFill>
            <a:schemeClr val="accent3">
              <a:lumMod val="40000"/>
              <a:lumOff val="60000"/>
            </a:schemeClr>
          </a:solidFill>
          <a:ln w="22225">
            <a:solidFill>
              <a:srgbClr val="FF0000"/>
            </a:solidFill>
          </a:ln>
        </p:spPr>
        <p:txBody>
          <a:bodyPr wrap="square" rtlCol="0">
            <a:spAutoFit/>
          </a:bodyPr>
          <a:lstStyle/>
          <a:p>
            <a:r>
              <a:rPr lang="fr-FR" sz="2000" b="1" dirty="0" smtClean="0"/>
              <a:t>Pronostic</a:t>
            </a:r>
          </a:p>
          <a:p>
            <a:pPr marL="342900" indent="-342900">
              <a:buFont typeface="Arial"/>
              <a:buChar char="•"/>
            </a:pPr>
            <a:r>
              <a:rPr lang="fr-FR" sz="2000" b="1" dirty="0" smtClean="0"/>
              <a:t>Modèles prédictifs </a:t>
            </a:r>
            <a:r>
              <a:rPr lang="fr-FR" sz="2000" b="1" dirty="0" err="1" smtClean="0"/>
              <a:t>multivariés</a:t>
            </a:r>
            <a:r>
              <a:rPr lang="fr-FR" sz="2000" b="1" dirty="0" smtClean="0"/>
              <a:t>.</a:t>
            </a:r>
          </a:p>
          <a:p>
            <a:pPr marL="342900" indent="-342900">
              <a:buFont typeface="Arial"/>
              <a:buChar char="•"/>
            </a:pPr>
            <a:r>
              <a:rPr lang="fr-FR" sz="2000" b="1" dirty="0" smtClean="0"/>
              <a:t>Cohortes de dérivation/ cohorte de validation</a:t>
            </a:r>
            <a:endParaRPr lang="fr-FR" sz="2000" b="1" dirty="0"/>
          </a:p>
        </p:txBody>
      </p:sp>
      <p:sp>
        <p:nvSpPr>
          <p:cNvPr id="8" name="Rectangle 7"/>
          <p:cNvSpPr/>
          <p:nvPr/>
        </p:nvSpPr>
        <p:spPr>
          <a:xfrm>
            <a:off x="4586508" y="1056286"/>
            <a:ext cx="4374693" cy="5115754"/>
          </a:xfrm>
          <a:prstGeom prst="rect">
            <a:avLst/>
          </a:prstGeom>
          <a:noFill/>
          <a:ln w="41275">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Espace réservé du pied de page 8"/>
          <p:cNvSpPr>
            <a:spLocks noGrp="1"/>
          </p:cNvSpPr>
          <p:nvPr>
            <p:ph type="ftr" sz="quarter" idx="11"/>
          </p:nvPr>
        </p:nvSpPr>
        <p:spPr/>
        <p:txBody>
          <a:bodyPr/>
          <a:lstStyle/>
          <a:p>
            <a:r>
              <a:rPr lang="fr-FR" smtClean="0"/>
              <a:t>ASMA</a:t>
            </a:r>
            <a:endParaRPr lang="fr-FR"/>
          </a:p>
        </p:txBody>
      </p:sp>
    </p:spTree>
    <p:extLst>
      <p:ext uri="{BB962C8B-B14F-4D97-AF65-F5344CB8AC3E}">
        <p14:creationId xmlns:p14="http://schemas.microsoft.com/office/powerpoint/2010/main" val="14988063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657350" y="0"/>
            <a:ext cx="6000750" cy="1143000"/>
          </a:xfrm>
          <a:solidFill>
            <a:srgbClr val="FFFF00"/>
          </a:solidFill>
        </p:spPr>
        <p:txBody>
          <a:bodyPr vert="horz" lIns="90479" tIns="44445" rIns="90479" bIns="44445" rtlCol="0" anchor="ctr">
            <a:normAutofit/>
          </a:bodyPr>
          <a:lstStyle/>
          <a:p>
            <a:pPr eaLnBrk="1" hangingPunct="1"/>
            <a:r>
              <a:rPr lang="en-AU" sz="2200">
                <a:solidFill>
                  <a:srgbClr val="0000FF"/>
                </a:solidFill>
                <a:latin typeface="BlairMdITC TT-Medium" pitchFamily="-110" charset="0"/>
                <a:ea typeface="ＭＳ Ｐゴシック" panose="020B0600070205080204" pitchFamily="34" charset="-128"/>
              </a:rPr>
              <a:t>What </a:t>
            </a:r>
            <a:r>
              <a:rPr lang="en-GB" sz="2200">
                <a:solidFill>
                  <a:srgbClr val="0000FF"/>
                </a:solidFill>
                <a:latin typeface="BlairMdITC TT-Medium" pitchFamily="-110" charset="0"/>
                <a:ea typeface="ＭＳ Ｐゴシック" panose="020B0600070205080204" pitchFamily="34" charset="-128"/>
              </a:rPr>
              <a:t>is </a:t>
            </a:r>
            <a:r>
              <a:rPr lang="en-AU" sz="2200">
                <a:solidFill>
                  <a:srgbClr val="0000FF"/>
                </a:solidFill>
                <a:latin typeface="BlairMdITC TT-Medium" pitchFamily="-110" charset="0"/>
                <a:ea typeface="ＭＳ Ｐゴシック" panose="020B0600070205080204" pitchFamily="34" charset="-128"/>
              </a:rPr>
              <a:t>evidence-based medicine</a:t>
            </a:r>
            <a:r>
              <a:rPr lang="en-GB" sz="2200">
                <a:solidFill>
                  <a:srgbClr val="0000FF"/>
                </a:solidFill>
                <a:latin typeface="BlairMdITC TT-Medium" pitchFamily="-110" charset="0"/>
                <a:ea typeface="ＭＳ Ｐゴシック" panose="020B0600070205080204" pitchFamily="34" charset="-128"/>
              </a:rPr>
              <a:t>? </a:t>
            </a:r>
            <a:r>
              <a:rPr lang="en-GB" sz="2200">
                <a:latin typeface="BlairMdITC TT-Medium" pitchFamily="-110" charset="0"/>
                <a:ea typeface="ＭＳ Ｐゴシック" panose="020B0600070205080204" pitchFamily="34" charset="-128"/>
              </a:rPr>
              <a:t>(1996)</a:t>
            </a:r>
            <a:endParaRPr lang="en-AU" sz="2200">
              <a:solidFill>
                <a:srgbClr val="0000FF"/>
              </a:solidFill>
              <a:latin typeface="BlairMdITC TT-Medium" pitchFamily="-110" charset="0"/>
              <a:ea typeface="ＭＳ Ｐゴシック" panose="020B0600070205080204" pitchFamily="34" charset="-128"/>
            </a:endParaRPr>
          </a:p>
        </p:txBody>
      </p:sp>
      <p:sp>
        <p:nvSpPr>
          <p:cNvPr id="33795" name="Rectangle 3"/>
          <p:cNvSpPr>
            <a:spLocks noGrp="1" noChangeArrowheads="1"/>
          </p:cNvSpPr>
          <p:nvPr>
            <p:ph idx="1"/>
          </p:nvPr>
        </p:nvSpPr>
        <p:spPr>
          <a:xfrm>
            <a:off x="623455" y="1143000"/>
            <a:ext cx="7094176" cy="4495800"/>
          </a:xfrm>
        </p:spPr>
        <p:txBody>
          <a:bodyPr vert="horz" lIns="90479" tIns="44445" rIns="90479" bIns="44445" rtlCol="0" anchor="t">
            <a:normAutofit/>
          </a:bodyPr>
          <a:lstStyle/>
          <a:p>
            <a:pPr eaLnBrk="1" hangingPunct="1">
              <a:buFont typeface="Wingdings" panose="05000000000000000000" pitchFamily="2" charset="2"/>
              <a:buNone/>
            </a:pPr>
            <a:r>
              <a:rPr lang="en-AU" sz="1600" dirty="0">
                <a:latin typeface="American Typewriter" pitchFamily="-110" charset="0"/>
                <a:ea typeface="ＭＳ Ｐゴシック" panose="020B0600070205080204" pitchFamily="34" charset="-128"/>
              </a:rPr>
              <a:t>“</a:t>
            </a:r>
            <a:r>
              <a:rPr lang="en-AU" altLang="ja-JP" sz="1600" dirty="0">
                <a:latin typeface="American Typewriter" pitchFamily="-110" charset="0"/>
                <a:ea typeface="ＭＳ Ｐゴシック" panose="020B0600070205080204" pitchFamily="34" charset="-128"/>
              </a:rPr>
              <a:t>Evidence-based medicine is the </a:t>
            </a:r>
            <a:r>
              <a:rPr lang="en-GB" altLang="ja-JP" sz="1600" dirty="0">
                <a:latin typeface="American Typewriter" pitchFamily="-110" charset="0"/>
                <a:ea typeface="ＭＳ Ｐゴシック" panose="020B0600070205080204" pitchFamily="34" charset="-128"/>
              </a:rPr>
              <a:t>integration of best research evidence with clinical expertise and patient values</a:t>
            </a:r>
            <a:r>
              <a:rPr lang="ja-JP" altLang="en-GB" sz="1600" dirty="0">
                <a:latin typeface="American Typewriter" pitchFamily="-110" charset="0"/>
                <a:ea typeface="ＭＳ Ｐゴシック" panose="020B0600070205080204" pitchFamily="34" charset="-128"/>
              </a:rPr>
              <a:t>”</a:t>
            </a:r>
            <a:r>
              <a:rPr lang="en-GB" altLang="ja-JP" sz="1600" dirty="0">
                <a:latin typeface="American Typewriter" pitchFamily="-110" charset="0"/>
                <a:ea typeface="ＭＳ Ｐゴシック" panose="020B0600070205080204" pitchFamily="34" charset="-128"/>
              </a:rPr>
              <a:t> </a:t>
            </a:r>
            <a:r>
              <a:rPr lang="en-GB" altLang="ja-JP" dirty="0">
                <a:latin typeface="Times New Roman" panose="02020603050405020304" pitchFamily="18" charset="0"/>
                <a:ea typeface="ＭＳ Ｐゴシック" panose="020B0600070205080204" pitchFamily="34" charset="-128"/>
              </a:rPr>
              <a:t/>
            </a:r>
            <a:br>
              <a:rPr lang="en-GB" altLang="ja-JP" dirty="0">
                <a:latin typeface="Times New Roman" panose="02020603050405020304" pitchFamily="18" charset="0"/>
                <a:ea typeface="ＭＳ Ｐゴシック" panose="020B0600070205080204" pitchFamily="34" charset="-128"/>
              </a:rPr>
            </a:br>
            <a:r>
              <a:rPr lang="en-GB" altLang="ja-JP" dirty="0">
                <a:latin typeface="Times New Roman" panose="02020603050405020304" pitchFamily="18" charset="0"/>
                <a:ea typeface="ＭＳ Ｐゴシック" panose="020B0600070205080204" pitchFamily="34" charset="-128"/>
              </a:rPr>
              <a:t>					</a:t>
            </a:r>
            <a:endParaRPr lang="en-AU" i="1" dirty="0">
              <a:latin typeface="Times New Roman" panose="02020603050405020304" pitchFamily="18" charset="0"/>
              <a:ea typeface="ＭＳ Ｐゴシック" panose="020B0600070205080204" pitchFamily="34" charset="-128"/>
            </a:endParaRPr>
          </a:p>
        </p:txBody>
      </p:sp>
      <p:grpSp>
        <p:nvGrpSpPr>
          <p:cNvPr id="33796" name="Group 5"/>
          <p:cNvGrpSpPr>
            <a:grpSpLocks/>
          </p:cNvGrpSpPr>
          <p:nvPr/>
        </p:nvGrpSpPr>
        <p:grpSpPr bwMode="auto">
          <a:xfrm>
            <a:off x="4297119" y="3103703"/>
            <a:ext cx="3600070" cy="3016251"/>
            <a:chOff x="1009" y="2119"/>
            <a:chExt cx="2193" cy="1900"/>
          </a:xfrm>
        </p:grpSpPr>
        <p:sp>
          <p:nvSpPr>
            <p:cNvPr id="33801" name="Oval 6"/>
            <p:cNvSpPr>
              <a:spLocks noChangeArrowheads="1"/>
            </p:cNvSpPr>
            <p:nvPr/>
          </p:nvSpPr>
          <p:spPr bwMode="auto">
            <a:xfrm>
              <a:off x="1404" y="2119"/>
              <a:ext cx="1294" cy="1257"/>
            </a:xfrm>
            <a:prstGeom prst="ellipse">
              <a:avLst/>
            </a:prstGeom>
            <a:solidFill>
              <a:schemeClr val="accent1">
                <a:alpha val="50195"/>
              </a:scheme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hangingPunct="1">
                <a:spcBef>
                  <a:spcPct val="0"/>
                </a:spcBef>
                <a:buFontTx/>
                <a:buNone/>
              </a:pPr>
              <a:r>
                <a:rPr lang="en-GB" sz="1800" dirty="0">
                  <a:latin typeface="Tahoma" panose="020B0604030504040204" pitchFamily="34" charset="0"/>
                </a:rPr>
                <a:t>Patient</a:t>
              </a:r>
            </a:p>
            <a:p>
              <a:pPr algn="ctr" hangingPunct="1">
                <a:spcBef>
                  <a:spcPct val="0"/>
                </a:spcBef>
                <a:buFontTx/>
                <a:buNone/>
              </a:pPr>
              <a:r>
                <a:rPr lang="en-GB" sz="1800" dirty="0">
                  <a:latin typeface="Tahoma" panose="020B0604030504040204" pitchFamily="34" charset="0"/>
                </a:rPr>
                <a:t> values and concerns</a:t>
              </a:r>
            </a:p>
            <a:p>
              <a:pPr algn="ctr" hangingPunct="1">
                <a:spcBef>
                  <a:spcPct val="0"/>
                </a:spcBef>
                <a:buFontTx/>
                <a:buNone/>
              </a:pPr>
              <a:r>
                <a:rPr lang="en-GB" sz="1800" dirty="0">
                  <a:latin typeface="Tahoma" panose="020B0604030504040204" pitchFamily="34" charset="0"/>
                </a:rPr>
                <a:t> </a:t>
              </a:r>
              <a:endParaRPr lang="en-AU" sz="1800" dirty="0">
                <a:latin typeface="Tahoma" panose="020B0604030504040204" pitchFamily="34" charset="0"/>
              </a:endParaRPr>
            </a:p>
          </p:txBody>
        </p:sp>
        <p:sp>
          <p:nvSpPr>
            <p:cNvPr id="33802" name="Oval 7"/>
            <p:cNvSpPr>
              <a:spLocks noChangeArrowheads="1"/>
            </p:cNvSpPr>
            <p:nvPr/>
          </p:nvSpPr>
          <p:spPr bwMode="auto">
            <a:xfrm>
              <a:off x="1895" y="2868"/>
              <a:ext cx="1307" cy="1151"/>
            </a:xfrm>
            <a:prstGeom prst="ellipse">
              <a:avLst/>
            </a:prstGeom>
            <a:solidFill>
              <a:schemeClr val="accent1">
                <a:alpha val="50195"/>
              </a:scheme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hangingPunct="1">
                <a:spcBef>
                  <a:spcPct val="0"/>
                </a:spcBef>
                <a:buFontTx/>
                <a:buNone/>
              </a:pPr>
              <a:r>
                <a:rPr lang="en-GB" sz="1800" dirty="0">
                  <a:latin typeface="Tahoma" panose="020B0604030504040204" pitchFamily="34" charset="0"/>
                </a:rPr>
                <a:t>   Clinical </a:t>
              </a:r>
            </a:p>
            <a:p>
              <a:pPr algn="ctr" hangingPunct="1">
                <a:spcBef>
                  <a:spcPct val="0"/>
                </a:spcBef>
                <a:buFontTx/>
                <a:buNone/>
              </a:pPr>
              <a:r>
                <a:rPr lang="en-GB" sz="1800" dirty="0">
                  <a:latin typeface="Tahoma" panose="020B0604030504040204" pitchFamily="34" charset="0"/>
                </a:rPr>
                <a:t>   Expertise</a:t>
              </a:r>
              <a:endParaRPr lang="en-AU" sz="1800" dirty="0">
                <a:latin typeface="Tahoma" panose="020B0604030504040204" pitchFamily="34" charset="0"/>
              </a:endParaRPr>
            </a:p>
          </p:txBody>
        </p:sp>
        <p:sp>
          <p:nvSpPr>
            <p:cNvPr id="33803" name="Oval 8"/>
            <p:cNvSpPr>
              <a:spLocks noChangeArrowheads="1"/>
            </p:cNvSpPr>
            <p:nvPr/>
          </p:nvSpPr>
          <p:spPr bwMode="auto">
            <a:xfrm>
              <a:off x="1009" y="2868"/>
              <a:ext cx="1224" cy="1151"/>
            </a:xfrm>
            <a:prstGeom prst="ellipse">
              <a:avLst/>
            </a:prstGeom>
            <a:solidFill>
              <a:srgbClr val="FFFF00">
                <a:alpha val="50195"/>
              </a:srgbClr>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hangingPunct="1">
                <a:spcBef>
                  <a:spcPct val="0"/>
                </a:spcBef>
                <a:buFontTx/>
                <a:buNone/>
              </a:pPr>
              <a:r>
                <a:rPr lang="en-GB" sz="1800" dirty="0">
                  <a:latin typeface="Tahoma" panose="020B0604030504040204" pitchFamily="34" charset="0"/>
                </a:rPr>
                <a:t>Best research </a:t>
              </a:r>
            </a:p>
            <a:p>
              <a:pPr algn="ctr" hangingPunct="1">
                <a:spcBef>
                  <a:spcPct val="0"/>
                </a:spcBef>
                <a:buFontTx/>
                <a:buNone/>
              </a:pPr>
              <a:r>
                <a:rPr lang="en-GB" sz="1800" dirty="0">
                  <a:latin typeface="Tahoma" panose="020B0604030504040204" pitchFamily="34" charset="0"/>
                </a:rPr>
                <a:t>evidence</a:t>
              </a:r>
              <a:endParaRPr lang="en-AU" sz="1800" dirty="0">
                <a:latin typeface="Tahoma" panose="020B0604030504040204" pitchFamily="34" charset="0"/>
              </a:endParaRPr>
            </a:p>
          </p:txBody>
        </p:sp>
        <p:sp>
          <p:nvSpPr>
            <p:cNvPr id="33804" name="Text Box 9"/>
            <p:cNvSpPr txBox="1">
              <a:spLocks noChangeArrowheads="1"/>
            </p:cNvSpPr>
            <p:nvPr/>
          </p:nvSpPr>
          <p:spPr bwMode="auto">
            <a:xfrm>
              <a:off x="1911" y="3143"/>
              <a:ext cx="42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hangingPunct="1">
                <a:spcBef>
                  <a:spcPct val="0"/>
                </a:spcBef>
                <a:buFontTx/>
                <a:buNone/>
              </a:pPr>
              <a:r>
                <a:rPr lang="en-GB" sz="1000" b="1" dirty="0">
                  <a:solidFill>
                    <a:srgbClr val="FF0000"/>
                  </a:solidFill>
                  <a:latin typeface="Tahoma" panose="020B0604030504040204" pitchFamily="34" charset="0"/>
                </a:rPr>
                <a:t> EBM</a:t>
              </a:r>
              <a:endParaRPr lang="en-AU" sz="1000" b="1" dirty="0">
                <a:solidFill>
                  <a:srgbClr val="FF0000"/>
                </a:solidFill>
                <a:latin typeface="Tahoma" panose="020B0604030504040204" pitchFamily="34" charset="0"/>
              </a:endParaRPr>
            </a:p>
          </p:txBody>
        </p:sp>
      </p:grpSp>
      <p:sp>
        <p:nvSpPr>
          <p:cNvPr id="33797" name="Text Box 11"/>
          <p:cNvSpPr txBox="1">
            <a:spLocks noChangeArrowheads="1"/>
          </p:cNvSpPr>
          <p:nvPr/>
        </p:nvSpPr>
        <p:spPr bwMode="auto">
          <a:xfrm>
            <a:off x="1369219" y="5099052"/>
            <a:ext cx="35766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hangingPunct="1">
              <a:spcBef>
                <a:spcPct val="0"/>
              </a:spcBef>
              <a:buFontTx/>
              <a:buNone/>
            </a:pPr>
            <a:endParaRPr lang="en-US" sz="2400">
              <a:latin typeface="Times New Roman" panose="02020603050405020304" pitchFamily="18" charset="0"/>
            </a:endParaRPr>
          </a:p>
        </p:txBody>
      </p:sp>
      <p:pic>
        <p:nvPicPr>
          <p:cNvPr id="33798" name="Picture 3" descr="dav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2091" y="2944813"/>
            <a:ext cx="2507385"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Rectangle 10"/>
          <p:cNvSpPr>
            <a:spLocks noChangeArrowheads="1"/>
          </p:cNvSpPr>
          <p:nvPr/>
        </p:nvSpPr>
        <p:spPr bwMode="auto">
          <a:xfrm>
            <a:off x="1772841" y="2395540"/>
            <a:ext cx="61245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45" tIns="41473" rIns="82945" bIns="41473">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AU" sz="1100" dirty="0">
                <a:latin typeface="American Typewriter" pitchFamily="-110" charset="0"/>
              </a:rPr>
              <a:t>Sackett DL, Rosenberg WMC, </a:t>
            </a:r>
            <a:r>
              <a:rPr lang="en-AU" sz="1100" dirty="0" err="1">
                <a:latin typeface="American Typewriter" pitchFamily="-110" charset="0"/>
              </a:rPr>
              <a:t>Gray</a:t>
            </a:r>
            <a:r>
              <a:rPr lang="en-AU" sz="1100" dirty="0">
                <a:latin typeface="American Typewriter" pitchFamily="-110" charset="0"/>
              </a:rPr>
              <a:t> JAM, Haynes RB, Richardson WS: Evidence based medicine: what it is and what it isn’t. BMJ 1996;312:71-2.</a:t>
            </a:r>
          </a:p>
        </p:txBody>
      </p:sp>
      <p:sp>
        <p:nvSpPr>
          <p:cNvPr id="12" name="Rectangle 11"/>
          <p:cNvSpPr>
            <a:spLocks noChangeArrowheads="1"/>
          </p:cNvSpPr>
          <p:nvPr/>
        </p:nvSpPr>
        <p:spPr bwMode="auto">
          <a:xfrm>
            <a:off x="1602581" y="6119815"/>
            <a:ext cx="5467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sz="1800" dirty="0"/>
              <a:t>EBM is an approach to clinical care and continuing medical education</a:t>
            </a:r>
            <a:endParaRPr lang="fr-FR" sz="1800" dirty="0"/>
          </a:p>
        </p:txBody>
      </p:sp>
      <p:sp>
        <p:nvSpPr>
          <p:cNvPr id="2" name="Espace réservé de la date 1"/>
          <p:cNvSpPr>
            <a:spLocks noGrp="1"/>
          </p:cNvSpPr>
          <p:nvPr>
            <p:ph type="dt" sz="half" idx="10"/>
          </p:nvPr>
        </p:nvSpPr>
        <p:spPr/>
        <p:txBody>
          <a:bodyPr/>
          <a:lstStyle/>
          <a:p>
            <a:fld id="{D81FAD36-5F16-B842-879A-A236AFE1049E}" type="datetime1">
              <a:rPr lang="fr-BE" smtClean="0"/>
              <a:t>22/11/16</a:t>
            </a:fld>
            <a:endParaRPr lang="fr-FR"/>
          </a:p>
        </p:txBody>
      </p:sp>
      <p:sp>
        <p:nvSpPr>
          <p:cNvPr id="3" name="Espace réservé du pied de page 2"/>
          <p:cNvSpPr>
            <a:spLocks noGrp="1"/>
          </p:cNvSpPr>
          <p:nvPr>
            <p:ph type="ftr" sz="quarter" idx="11"/>
          </p:nvPr>
        </p:nvSpPr>
        <p:spPr/>
        <p:txBody>
          <a:bodyPr/>
          <a:lstStyle/>
          <a:p>
            <a:r>
              <a:rPr lang="fr-FR" smtClean="0"/>
              <a:t>ASMA</a:t>
            </a:r>
            <a:endParaRPr lang="fr-FR"/>
          </a:p>
        </p:txBody>
      </p:sp>
      <p:sp>
        <p:nvSpPr>
          <p:cNvPr id="4" name="Espace réservé du numéro de diapositive 3"/>
          <p:cNvSpPr>
            <a:spLocks noGrp="1"/>
          </p:cNvSpPr>
          <p:nvPr>
            <p:ph type="sldNum" sz="quarter" idx="12"/>
          </p:nvPr>
        </p:nvSpPr>
        <p:spPr/>
        <p:txBody>
          <a:bodyPr/>
          <a:lstStyle/>
          <a:p>
            <a:fld id="{B7799B2F-7064-B946-854D-745FAA527B9C}" type="slidenum">
              <a:rPr lang="fr-FR" smtClean="0"/>
              <a:t>8</a:t>
            </a:fld>
            <a:endParaRPr lang="fr-FR"/>
          </a:p>
        </p:txBody>
      </p:sp>
    </p:spTree>
    <p:extLst>
      <p:ext uri="{BB962C8B-B14F-4D97-AF65-F5344CB8AC3E}">
        <p14:creationId xmlns:p14="http://schemas.microsoft.com/office/powerpoint/2010/main" val="2635482853"/>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989199" y="0"/>
            <a:ext cx="2951850" cy="584776"/>
          </a:xfrm>
          <a:prstGeom prst="rect">
            <a:avLst/>
          </a:prstGeom>
          <a:noFill/>
        </p:spPr>
        <p:txBody>
          <a:bodyPr wrap="none" rtlCol="0">
            <a:spAutoFit/>
          </a:bodyPr>
          <a:lstStyle/>
          <a:p>
            <a:r>
              <a:rPr lang="fr-FR" sz="3200" b="1" dirty="0" smtClean="0"/>
              <a:t>Plan de l’exposé</a:t>
            </a:r>
            <a:endParaRPr lang="fr-FR" sz="3200" b="1" dirty="0"/>
          </a:p>
        </p:txBody>
      </p:sp>
      <p:sp>
        <p:nvSpPr>
          <p:cNvPr id="5" name="ZoneTexte 4"/>
          <p:cNvSpPr txBox="1"/>
          <p:nvPr/>
        </p:nvSpPr>
        <p:spPr>
          <a:xfrm>
            <a:off x="808238" y="867269"/>
            <a:ext cx="7158683" cy="4721292"/>
          </a:xfrm>
          <a:prstGeom prst="rect">
            <a:avLst/>
          </a:prstGeom>
          <a:noFill/>
        </p:spPr>
        <p:txBody>
          <a:bodyPr wrap="square" rtlCol="0">
            <a:spAutoFit/>
          </a:bodyPr>
          <a:lstStyle/>
          <a:p>
            <a:pPr marL="342900" indent="-342900">
              <a:lnSpc>
                <a:spcPct val="140000"/>
              </a:lnSpc>
              <a:buFont typeface="Arial"/>
              <a:buChar char="•"/>
            </a:pPr>
            <a:r>
              <a:rPr lang="fr-FR" sz="2400" dirty="0" smtClean="0"/>
              <a:t>Domaines et outils de l’épidémiologie clinique</a:t>
            </a:r>
          </a:p>
          <a:p>
            <a:pPr marL="285750" indent="-285750">
              <a:lnSpc>
                <a:spcPct val="140000"/>
              </a:lnSpc>
              <a:buFont typeface="Arial"/>
              <a:buChar char="•"/>
            </a:pPr>
            <a:r>
              <a:rPr lang="fr-FR" sz="2400" dirty="0" smtClean="0"/>
              <a:t>Logique du raisonnement scientifique et médical</a:t>
            </a:r>
          </a:p>
          <a:p>
            <a:pPr marL="285750" indent="-285750">
              <a:lnSpc>
                <a:spcPct val="140000"/>
              </a:lnSpc>
              <a:buFont typeface="Arial"/>
              <a:buChar char="•"/>
            </a:pPr>
            <a:r>
              <a:rPr lang="fr-FR" sz="2400" dirty="0" smtClean="0"/>
              <a:t>Tests diagnostiques: caractéristiques opérantes/ VPP – VPN</a:t>
            </a:r>
          </a:p>
          <a:p>
            <a:pPr marL="285750" indent="-285750">
              <a:lnSpc>
                <a:spcPct val="140000"/>
              </a:lnSpc>
              <a:buFont typeface="Arial"/>
              <a:buChar char="•"/>
            </a:pPr>
            <a:r>
              <a:rPr lang="fr-FR" sz="2400" dirty="0"/>
              <a:t>E</a:t>
            </a:r>
            <a:r>
              <a:rPr lang="fr-FR" sz="2400" dirty="0" smtClean="0"/>
              <a:t>quation simplifiée de Bayes</a:t>
            </a:r>
          </a:p>
          <a:p>
            <a:pPr marL="285750" indent="-285750">
              <a:lnSpc>
                <a:spcPct val="140000"/>
              </a:lnSpc>
              <a:buFont typeface="Arial"/>
              <a:buChar char="•"/>
            </a:pPr>
            <a:r>
              <a:rPr lang="fr-FR" sz="2400" dirty="0" smtClean="0"/>
              <a:t>Nomogramme de </a:t>
            </a:r>
            <a:r>
              <a:rPr lang="fr-FR" sz="2400" dirty="0" err="1" smtClean="0"/>
              <a:t>Fagan</a:t>
            </a:r>
            <a:r>
              <a:rPr lang="fr-FR" sz="2400" dirty="0" smtClean="0"/>
              <a:t> et exemples</a:t>
            </a:r>
          </a:p>
          <a:p>
            <a:pPr marL="285750" indent="-285750">
              <a:lnSpc>
                <a:spcPct val="140000"/>
              </a:lnSpc>
              <a:buFont typeface="Arial"/>
              <a:buChar char="•"/>
            </a:pPr>
            <a:r>
              <a:rPr lang="fr-FR" sz="2400" dirty="0" smtClean="0"/>
              <a:t>Le dépistage de Masse</a:t>
            </a:r>
          </a:p>
          <a:p>
            <a:pPr marL="285750" indent="-285750">
              <a:lnSpc>
                <a:spcPct val="140000"/>
              </a:lnSpc>
              <a:buFont typeface="Arial"/>
              <a:buChar char="•"/>
            </a:pPr>
            <a:r>
              <a:rPr lang="fr-FR" sz="2400" dirty="0" smtClean="0"/>
              <a:t>Conclusion</a:t>
            </a:r>
          </a:p>
          <a:p>
            <a:pPr marL="285750" indent="-285750">
              <a:lnSpc>
                <a:spcPct val="140000"/>
              </a:lnSpc>
              <a:buFont typeface="Arial"/>
              <a:buChar char="•"/>
            </a:pPr>
            <a:endParaRPr lang="fr-FR" sz="2400" dirty="0"/>
          </a:p>
        </p:txBody>
      </p:sp>
      <p:sp>
        <p:nvSpPr>
          <p:cNvPr id="2" name="Espace réservé de la date 1"/>
          <p:cNvSpPr>
            <a:spLocks noGrp="1"/>
          </p:cNvSpPr>
          <p:nvPr>
            <p:ph type="dt" sz="half" idx="10"/>
          </p:nvPr>
        </p:nvSpPr>
        <p:spPr/>
        <p:txBody>
          <a:bodyPr/>
          <a:lstStyle/>
          <a:p>
            <a:fld id="{D1BC464D-AADF-6146-9916-39C0E31EB908}" type="datetime1">
              <a:rPr lang="fr-BE" smtClean="0"/>
              <a:t>22/11/16</a:t>
            </a:fld>
            <a:endParaRPr lang="fr-FR"/>
          </a:p>
        </p:txBody>
      </p:sp>
      <p:sp>
        <p:nvSpPr>
          <p:cNvPr id="3" name="Espace réservé du pied de page 2"/>
          <p:cNvSpPr>
            <a:spLocks noGrp="1"/>
          </p:cNvSpPr>
          <p:nvPr>
            <p:ph type="ftr" sz="quarter" idx="11"/>
          </p:nvPr>
        </p:nvSpPr>
        <p:spPr/>
        <p:txBody>
          <a:bodyPr/>
          <a:lstStyle/>
          <a:p>
            <a:r>
              <a:rPr lang="fr-FR" smtClean="0"/>
              <a:t>ASMA</a:t>
            </a:r>
            <a:endParaRPr lang="fr-FR"/>
          </a:p>
        </p:txBody>
      </p:sp>
      <p:sp>
        <p:nvSpPr>
          <p:cNvPr id="6" name="Espace réservé du numéro de diapositive 5"/>
          <p:cNvSpPr>
            <a:spLocks noGrp="1"/>
          </p:cNvSpPr>
          <p:nvPr>
            <p:ph type="sldNum" sz="quarter" idx="12"/>
          </p:nvPr>
        </p:nvSpPr>
        <p:spPr/>
        <p:txBody>
          <a:bodyPr/>
          <a:lstStyle/>
          <a:p>
            <a:fld id="{B7799B2F-7064-B946-854D-745FAA527B9C}" type="slidenum">
              <a:rPr lang="fr-FR" smtClean="0"/>
              <a:t>9</a:t>
            </a:fld>
            <a:endParaRPr lang="fr-FR"/>
          </a:p>
        </p:txBody>
      </p:sp>
    </p:spTree>
    <p:extLst>
      <p:ext uri="{BB962C8B-B14F-4D97-AF65-F5344CB8AC3E}">
        <p14:creationId xmlns:p14="http://schemas.microsoft.com/office/powerpoint/2010/main" val="42580682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5">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250</TotalTime>
  <Words>2996</Words>
  <Application>Microsoft Macintosh PowerPoint</Application>
  <PresentationFormat>Présentation à l'écran (4:3)</PresentationFormat>
  <Paragraphs>465</Paragraphs>
  <Slides>43</Slides>
  <Notes>6</Notes>
  <HiddenSlides>0</HiddenSlides>
  <MMClips>0</MMClips>
  <ScaleCrop>false</ScaleCrop>
  <HeadingPairs>
    <vt:vector size="4" baseType="variant">
      <vt:variant>
        <vt:lpstr>Thème</vt:lpstr>
      </vt:variant>
      <vt:variant>
        <vt:i4>1</vt:i4>
      </vt:variant>
      <vt:variant>
        <vt:lpstr>Titres des diapositives</vt:lpstr>
      </vt:variant>
      <vt:variant>
        <vt:i4>43</vt:i4>
      </vt:variant>
    </vt:vector>
  </HeadingPairs>
  <TitlesOfParts>
    <vt:vector size="44" baseType="lpstr">
      <vt:lpstr>Thème Office</vt:lpstr>
      <vt:lpstr>Quels outils peut utiliser le médecin conseil pour prendre une décision Evidence-based?</vt:lpstr>
      <vt:lpstr>Présentation PowerPoint</vt:lpstr>
      <vt:lpstr>Présentation PowerPoint</vt:lpstr>
      <vt:lpstr>Présentation PowerPoint</vt:lpstr>
      <vt:lpstr>Présentation PowerPoint</vt:lpstr>
      <vt:lpstr>Présentation PowerPoint</vt:lpstr>
      <vt:lpstr>Présentation PowerPoint</vt:lpstr>
      <vt:lpstr>What is evidence-based medicine? (1996)</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Alain Van Meerhaeghe</dc:creator>
  <cp:lastModifiedBy>Alain Van Meerhaeghe</cp:lastModifiedBy>
  <cp:revision>49</cp:revision>
  <dcterms:created xsi:type="dcterms:W3CDTF">2016-11-20T16:32:09Z</dcterms:created>
  <dcterms:modified xsi:type="dcterms:W3CDTF">2016-11-22T20:47:15Z</dcterms:modified>
</cp:coreProperties>
</file>